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4"/>
    <p:sldMasterId id="2147483651" r:id="rId5"/>
  </p:sldMasterIdLst>
  <p:notesMasterIdLst>
    <p:notesMasterId r:id="rId25"/>
  </p:notesMasterIdLst>
  <p:handoutMasterIdLst>
    <p:handoutMasterId r:id="rId26"/>
  </p:handoutMasterIdLst>
  <p:sldIdLst>
    <p:sldId id="361" r:id="rId6"/>
    <p:sldId id="415" r:id="rId7"/>
    <p:sldId id="416" r:id="rId8"/>
    <p:sldId id="417" r:id="rId9"/>
    <p:sldId id="418" r:id="rId10"/>
    <p:sldId id="419" r:id="rId11"/>
    <p:sldId id="420" r:id="rId12"/>
    <p:sldId id="421" r:id="rId13"/>
    <p:sldId id="426" r:id="rId14"/>
    <p:sldId id="422" r:id="rId15"/>
    <p:sldId id="423" r:id="rId16"/>
    <p:sldId id="424" r:id="rId17"/>
    <p:sldId id="431" r:id="rId18"/>
    <p:sldId id="432" r:id="rId19"/>
    <p:sldId id="425" r:id="rId20"/>
    <p:sldId id="428" r:id="rId21"/>
    <p:sldId id="429" r:id="rId22"/>
    <p:sldId id="430" r:id="rId23"/>
    <p:sldId id="296" r:id="rId24"/>
  </p:sldIdLst>
  <p:sldSz cx="9144000" cy="6858000" type="screen4x3"/>
  <p:notesSz cx="7023100" cy="9309100"/>
  <p:defaultTex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215"/>
    <a:srgbClr val="1E5A3C"/>
    <a:srgbClr val="008000"/>
    <a:srgbClr val="99FF66"/>
    <a:srgbClr val="009900"/>
    <a:srgbClr val="1E5837"/>
    <a:srgbClr val="1E5A46"/>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18" autoAdjust="0"/>
    <p:restoredTop sz="79754" autoAdjust="0"/>
  </p:normalViewPr>
  <p:slideViewPr>
    <p:cSldViewPr snapToGrid="0">
      <p:cViewPr varScale="1">
        <p:scale>
          <a:sx n="59" d="100"/>
          <a:sy n="59" d="100"/>
        </p:scale>
        <p:origin x="-165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p:cViewPr varScale="1">
        <p:scale>
          <a:sx n="81" d="100"/>
          <a:sy n="81" d="100"/>
        </p:scale>
        <p:origin x="-1998" y="-102"/>
      </p:cViewPr>
      <p:guideLst>
        <p:guide orient="horz" pos="2932"/>
        <p:guide pos="221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1" y="0"/>
            <a:ext cx="3043979" cy="465773"/>
          </a:xfrm>
          <a:prstGeom prst="rect">
            <a:avLst/>
          </a:prstGeom>
          <a:noFill/>
          <a:ln w="9525">
            <a:noFill/>
            <a:miter lim="800000"/>
            <a:headEnd/>
            <a:tailEnd/>
          </a:ln>
          <a:effectLst/>
        </p:spPr>
        <p:txBody>
          <a:bodyPr vert="horz" wrap="square" lIns="93317" tIns="46659" rIns="93317" bIns="46659" numCol="1" anchor="t" anchorCtr="0" compatLnSpc="1">
            <a:prstTxWarp prst="textNoShape">
              <a:avLst/>
            </a:prstTxWarp>
          </a:bodyPr>
          <a:lstStyle>
            <a:lvl1pPr algn="l" defTabSz="933261" eaLnBrk="1" hangingPunct="1">
              <a:defRPr sz="1200" b="0" smtClean="0"/>
            </a:lvl1pPr>
          </a:lstStyle>
          <a:p>
            <a:pPr>
              <a:defRPr/>
            </a:pPr>
            <a:endParaRPr lang="en-US"/>
          </a:p>
        </p:txBody>
      </p:sp>
      <p:sp>
        <p:nvSpPr>
          <p:cNvPr id="70659" name="Rectangle 3"/>
          <p:cNvSpPr>
            <a:spLocks noGrp="1" noChangeArrowheads="1"/>
          </p:cNvSpPr>
          <p:nvPr>
            <p:ph type="dt" sz="quarter" idx="1"/>
          </p:nvPr>
        </p:nvSpPr>
        <p:spPr bwMode="auto">
          <a:xfrm>
            <a:off x="3977531" y="0"/>
            <a:ext cx="3043979" cy="465773"/>
          </a:xfrm>
          <a:prstGeom prst="rect">
            <a:avLst/>
          </a:prstGeom>
          <a:noFill/>
          <a:ln w="9525">
            <a:noFill/>
            <a:miter lim="800000"/>
            <a:headEnd/>
            <a:tailEnd/>
          </a:ln>
          <a:effectLst/>
        </p:spPr>
        <p:txBody>
          <a:bodyPr vert="horz" wrap="square" lIns="93317" tIns="46659" rIns="93317" bIns="46659" numCol="1" anchor="t" anchorCtr="0" compatLnSpc="1">
            <a:prstTxWarp prst="textNoShape">
              <a:avLst/>
            </a:prstTxWarp>
          </a:bodyPr>
          <a:lstStyle>
            <a:lvl1pPr algn="r" defTabSz="933261" eaLnBrk="1" hangingPunct="1">
              <a:defRPr sz="1200" b="0" smtClean="0"/>
            </a:lvl1pPr>
          </a:lstStyle>
          <a:p>
            <a:pPr>
              <a:defRPr/>
            </a:pPr>
            <a:endParaRPr lang="en-US"/>
          </a:p>
        </p:txBody>
      </p:sp>
      <p:sp>
        <p:nvSpPr>
          <p:cNvPr id="70660" name="Rectangle 4"/>
          <p:cNvSpPr>
            <a:spLocks noGrp="1" noChangeArrowheads="1"/>
          </p:cNvSpPr>
          <p:nvPr>
            <p:ph type="ftr" sz="quarter" idx="2"/>
          </p:nvPr>
        </p:nvSpPr>
        <p:spPr bwMode="auto">
          <a:xfrm>
            <a:off x="1" y="8841738"/>
            <a:ext cx="3043979" cy="465773"/>
          </a:xfrm>
          <a:prstGeom prst="rect">
            <a:avLst/>
          </a:prstGeom>
          <a:noFill/>
          <a:ln w="9525">
            <a:noFill/>
            <a:miter lim="800000"/>
            <a:headEnd/>
            <a:tailEnd/>
          </a:ln>
          <a:effectLst/>
        </p:spPr>
        <p:txBody>
          <a:bodyPr vert="horz" wrap="square" lIns="93317" tIns="46659" rIns="93317" bIns="46659" numCol="1" anchor="b" anchorCtr="0" compatLnSpc="1">
            <a:prstTxWarp prst="textNoShape">
              <a:avLst/>
            </a:prstTxWarp>
          </a:bodyPr>
          <a:lstStyle>
            <a:lvl1pPr algn="l" defTabSz="933261" eaLnBrk="1" hangingPunct="1">
              <a:defRPr sz="1200" b="0" smtClean="0"/>
            </a:lvl1pPr>
          </a:lstStyle>
          <a:p>
            <a:pPr>
              <a:defRPr/>
            </a:pPr>
            <a:endParaRPr lang="en-US"/>
          </a:p>
        </p:txBody>
      </p:sp>
      <p:sp>
        <p:nvSpPr>
          <p:cNvPr id="70661" name="Rectangle 5"/>
          <p:cNvSpPr>
            <a:spLocks noGrp="1" noChangeArrowheads="1"/>
          </p:cNvSpPr>
          <p:nvPr>
            <p:ph type="sldNum" sz="quarter" idx="3"/>
          </p:nvPr>
        </p:nvSpPr>
        <p:spPr bwMode="auto">
          <a:xfrm>
            <a:off x="3977531" y="8841738"/>
            <a:ext cx="3043979" cy="465773"/>
          </a:xfrm>
          <a:prstGeom prst="rect">
            <a:avLst/>
          </a:prstGeom>
          <a:noFill/>
          <a:ln w="9525">
            <a:noFill/>
            <a:miter lim="800000"/>
            <a:headEnd/>
            <a:tailEnd/>
          </a:ln>
          <a:effectLst/>
        </p:spPr>
        <p:txBody>
          <a:bodyPr vert="horz" wrap="square" lIns="93317" tIns="46659" rIns="93317" bIns="46659" numCol="1" anchor="b" anchorCtr="0" compatLnSpc="1">
            <a:prstTxWarp prst="textNoShape">
              <a:avLst/>
            </a:prstTxWarp>
          </a:bodyPr>
          <a:lstStyle>
            <a:lvl1pPr algn="r" defTabSz="933261" eaLnBrk="1" hangingPunct="1">
              <a:defRPr sz="1200" b="0" smtClean="0"/>
            </a:lvl1pPr>
          </a:lstStyle>
          <a:p>
            <a:pPr>
              <a:defRPr/>
            </a:pPr>
            <a:fld id="{4880224A-B956-46C0-A0E0-C100DB259D4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1" y="0"/>
            <a:ext cx="3043979" cy="465773"/>
          </a:xfrm>
          <a:prstGeom prst="rect">
            <a:avLst/>
          </a:prstGeom>
          <a:noFill/>
          <a:ln w="9525">
            <a:noFill/>
            <a:miter lim="800000"/>
            <a:headEnd/>
            <a:tailEnd/>
          </a:ln>
          <a:effectLst/>
        </p:spPr>
        <p:txBody>
          <a:bodyPr vert="horz" wrap="square" lIns="93317" tIns="46659" rIns="93317" bIns="46659" numCol="1" anchor="t" anchorCtr="0" compatLnSpc="1">
            <a:prstTxWarp prst="textNoShape">
              <a:avLst/>
            </a:prstTxWarp>
          </a:bodyPr>
          <a:lstStyle>
            <a:lvl1pPr algn="l" defTabSz="933261" eaLnBrk="1" hangingPunct="1">
              <a:defRPr sz="1200" b="0" smtClean="0"/>
            </a:lvl1pPr>
          </a:lstStyle>
          <a:p>
            <a:pPr>
              <a:defRPr/>
            </a:pPr>
            <a:endParaRPr lang="en-US"/>
          </a:p>
        </p:txBody>
      </p:sp>
      <p:sp>
        <p:nvSpPr>
          <p:cNvPr id="23555" name="Rectangle 3"/>
          <p:cNvSpPr>
            <a:spLocks noGrp="1" noChangeArrowheads="1"/>
          </p:cNvSpPr>
          <p:nvPr>
            <p:ph type="dt" idx="1"/>
          </p:nvPr>
        </p:nvSpPr>
        <p:spPr bwMode="auto">
          <a:xfrm>
            <a:off x="3977531" y="0"/>
            <a:ext cx="3043979" cy="465773"/>
          </a:xfrm>
          <a:prstGeom prst="rect">
            <a:avLst/>
          </a:prstGeom>
          <a:noFill/>
          <a:ln w="9525">
            <a:noFill/>
            <a:miter lim="800000"/>
            <a:headEnd/>
            <a:tailEnd/>
          </a:ln>
          <a:effectLst/>
        </p:spPr>
        <p:txBody>
          <a:bodyPr vert="horz" wrap="square" lIns="93317" tIns="46659" rIns="93317" bIns="46659" numCol="1" anchor="t" anchorCtr="0" compatLnSpc="1">
            <a:prstTxWarp prst="textNoShape">
              <a:avLst/>
            </a:prstTxWarp>
          </a:bodyPr>
          <a:lstStyle>
            <a:lvl1pPr algn="r" defTabSz="933261" eaLnBrk="1" hangingPunct="1">
              <a:defRPr sz="1200" b="0" smtClean="0"/>
            </a:lvl1pPr>
          </a:lstStyle>
          <a:p>
            <a:pPr>
              <a:defRPr/>
            </a:pPr>
            <a:endParaRPr lang="en-US"/>
          </a:p>
        </p:txBody>
      </p:sp>
      <p:sp>
        <p:nvSpPr>
          <p:cNvPr id="8196"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702946" y="4422459"/>
            <a:ext cx="5617208" cy="4188778"/>
          </a:xfrm>
          <a:prstGeom prst="rect">
            <a:avLst/>
          </a:prstGeom>
          <a:noFill/>
          <a:ln w="9525">
            <a:noFill/>
            <a:miter lim="800000"/>
            <a:headEnd/>
            <a:tailEnd/>
          </a:ln>
          <a:effectLst/>
        </p:spPr>
        <p:txBody>
          <a:bodyPr vert="horz" wrap="square" lIns="93317" tIns="46659" rIns="93317" bIns="466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3558" name="Rectangle 6"/>
          <p:cNvSpPr>
            <a:spLocks noGrp="1" noChangeArrowheads="1"/>
          </p:cNvSpPr>
          <p:nvPr>
            <p:ph type="ftr" sz="quarter" idx="4"/>
          </p:nvPr>
        </p:nvSpPr>
        <p:spPr bwMode="auto">
          <a:xfrm>
            <a:off x="1" y="8841738"/>
            <a:ext cx="3043979" cy="465773"/>
          </a:xfrm>
          <a:prstGeom prst="rect">
            <a:avLst/>
          </a:prstGeom>
          <a:noFill/>
          <a:ln w="9525">
            <a:noFill/>
            <a:miter lim="800000"/>
            <a:headEnd/>
            <a:tailEnd/>
          </a:ln>
          <a:effectLst/>
        </p:spPr>
        <p:txBody>
          <a:bodyPr vert="horz" wrap="square" lIns="93317" tIns="46659" rIns="93317" bIns="46659" numCol="1" anchor="b" anchorCtr="0" compatLnSpc="1">
            <a:prstTxWarp prst="textNoShape">
              <a:avLst/>
            </a:prstTxWarp>
          </a:bodyPr>
          <a:lstStyle>
            <a:lvl1pPr algn="l" defTabSz="933261" eaLnBrk="1" hangingPunct="1">
              <a:defRPr sz="1200" b="0" smtClean="0"/>
            </a:lvl1pPr>
          </a:lstStyle>
          <a:p>
            <a:pPr>
              <a:defRPr/>
            </a:pPr>
            <a:endParaRPr lang="en-US"/>
          </a:p>
        </p:txBody>
      </p:sp>
      <p:sp>
        <p:nvSpPr>
          <p:cNvPr id="23559" name="Rectangle 7"/>
          <p:cNvSpPr>
            <a:spLocks noGrp="1" noChangeArrowheads="1"/>
          </p:cNvSpPr>
          <p:nvPr>
            <p:ph type="sldNum" sz="quarter" idx="5"/>
          </p:nvPr>
        </p:nvSpPr>
        <p:spPr bwMode="auto">
          <a:xfrm>
            <a:off x="3977531" y="8841738"/>
            <a:ext cx="3043979" cy="465773"/>
          </a:xfrm>
          <a:prstGeom prst="rect">
            <a:avLst/>
          </a:prstGeom>
          <a:noFill/>
          <a:ln w="9525">
            <a:noFill/>
            <a:miter lim="800000"/>
            <a:headEnd/>
            <a:tailEnd/>
          </a:ln>
          <a:effectLst/>
        </p:spPr>
        <p:txBody>
          <a:bodyPr vert="horz" wrap="square" lIns="93317" tIns="46659" rIns="93317" bIns="46659" numCol="1" anchor="b" anchorCtr="0" compatLnSpc="1">
            <a:prstTxWarp prst="textNoShape">
              <a:avLst/>
            </a:prstTxWarp>
          </a:bodyPr>
          <a:lstStyle>
            <a:lvl1pPr algn="r" defTabSz="933261" eaLnBrk="1" hangingPunct="1">
              <a:defRPr sz="1200" b="0" smtClean="0"/>
            </a:lvl1pPr>
          </a:lstStyle>
          <a:p>
            <a:pPr>
              <a:defRPr/>
            </a:pPr>
            <a:fld id="{D02A0974-9165-426D-B269-C9FB3B54ACB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28B14E6E-7317-4C3B-8F9D-D138FA37C2CB}" type="slidenum">
              <a:rPr lang="en-US"/>
              <a:pPr/>
              <a:t>1</a:t>
            </a:fld>
            <a:endParaRPr lang="en-US"/>
          </a:p>
        </p:txBody>
      </p:sp>
      <p:sp>
        <p:nvSpPr>
          <p:cNvPr id="9219" name="Rectangle 2"/>
          <p:cNvSpPr>
            <a:spLocks noGrp="1" noRot="1" noChangeAspect="1" noChangeArrowheads="1" noTextEdit="1"/>
          </p:cNvSpPr>
          <p:nvPr>
            <p:ph type="sldImg"/>
          </p:nvPr>
        </p:nvSpPr>
        <p:spPr>
          <a:xfrm>
            <a:off x="1185863" y="698500"/>
            <a:ext cx="4654550" cy="3490913"/>
          </a:xfrm>
          <a:ln/>
        </p:spPr>
      </p:sp>
      <p:sp>
        <p:nvSpPr>
          <p:cNvPr id="9220" name="Rectangle 3"/>
          <p:cNvSpPr>
            <a:spLocks noGrp="1" noChangeArrowheads="1"/>
          </p:cNvSpPr>
          <p:nvPr>
            <p:ph type="body" idx="1"/>
          </p:nvPr>
        </p:nvSpPr>
        <p:spPr>
          <a:xfrm>
            <a:off x="702946" y="4422459"/>
            <a:ext cx="5617208" cy="4187187"/>
          </a:xfrm>
          <a:noFill/>
          <a:ln/>
        </p:spPr>
        <p:txBody>
          <a:bodyPr lIns="93312" tIns="46656" rIns="93312" bIns="46656"/>
          <a:lstStyle/>
          <a:p>
            <a:pPr eaLnBrk="1" hangingPunct="1"/>
            <a:endParaRPr lang="en-US" dirty="0" smtClean="0"/>
          </a:p>
          <a:p>
            <a:pPr eaLnBrk="1" hangingPunct="1"/>
            <a:endParaRPr lang="en-US" sz="1400" dirty="0" smtClean="0"/>
          </a:p>
          <a:p>
            <a:pPr eaLnBrk="1" hangingPunct="1"/>
            <a:endParaRPr lang="en-US" sz="1400" dirty="0" smtClean="0"/>
          </a:p>
          <a:p>
            <a:pPr eaLnBrk="1" hangingPunct="1"/>
            <a:endParaRPr lang="en-US" sz="1400"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AFAFBDFE-7C08-497F-97B1-488E60E8D7B8}" type="slidenum">
              <a:rPr lang="en-US"/>
              <a:pPr/>
              <a:t>10</a:t>
            </a:fld>
            <a:endParaRPr 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AFAFBDFE-7C08-497F-97B1-488E60E8D7B8}" type="slidenum">
              <a:rPr lang="en-US"/>
              <a:pPr/>
              <a:t>11</a:t>
            </a:fld>
            <a:endParaRPr 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AFAFBDFE-7C08-497F-97B1-488E60E8D7B8}" type="slidenum">
              <a:rPr lang="en-US"/>
              <a:pPr/>
              <a:t>12</a:t>
            </a:fld>
            <a:endParaRPr 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Rot="1" noChangeAspect="1" noTextEdit="1"/>
          </p:cNvSpPr>
          <p:nvPr>
            <p:ph type="sldImg"/>
          </p:nvPr>
        </p:nvSpPr>
        <p:spPr bwMode="auto">
          <a:noFill/>
          <a:ln>
            <a:solidFill>
              <a:srgbClr val="000000"/>
            </a:solidFill>
            <a:miter lim="800000"/>
            <a:headEnd/>
            <a:tailEnd/>
          </a:ln>
        </p:spPr>
      </p:sp>
      <p:sp>
        <p:nvSpPr>
          <p:cNvPr id="40962"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Roll-up Report:</a:t>
            </a:r>
          </a:p>
          <a:p>
            <a:r>
              <a:rPr lang="en-US" smtClean="0"/>
              <a:t>After the 2020 roll-up model of the Eastern Interconnection was completed, each planning authority performed some analysis on their portion of the interconnection to find any “gaps” in their 2020 transmission plan, or system deficiencies not alleviated by the plan. In some cases, these gaps may have been pre-existing system conditions for which solutions had not yet been determined; in other cases, the 2020 transmission plans of neighboring planning authorities may have caused adverse impacts on their transmission systems. In this section, each planning authority describes their procedure to perform this analysis, and the results which they found. </a:t>
            </a:r>
          </a:p>
          <a:p>
            <a:endParaRPr lang="en-US" smtClean="0"/>
          </a:p>
          <a:p>
            <a:r>
              <a:rPr lang="en-US" smtClean="0"/>
              <a:t>Seams planning coordination is not a new concept. Planners have worked together as necessary since the Eastern Interconnection became connected</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After planning authorities performed analysis on the 2020 roll-up plan to determine any deficiencies, an opportunity was given for each Planning Authority to communicate with its neighbors to attempt to mitigate these problems. In addition, this gave a chance for PAs to examine proposed projects near their borders, and propose combined system enhancements for situations where more than one project had been proposed to address the same system deficiency. This was done to avoid duplication of efforts and better coordinate planning processes between neighboring PAs. </a:t>
            </a:r>
          </a:p>
        </p:txBody>
      </p:sp>
      <p:sp>
        <p:nvSpPr>
          <p:cNvPr id="4" name="Slide Number Placeholder 3"/>
          <p:cNvSpPr>
            <a:spLocks noGrp="1"/>
          </p:cNvSpPr>
          <p:nvPr>
            <p:ph type="sldNum" sz="quarter" idx="5"/>
          </p:nvPr>
        </p:nvSpPr>
        <p:spPr/>
        <p:txBody>
          <a:bodyPr/>
          <a:lstStyle/>
          <a:p>
            <a:pPr>
              <a:defRPr/>
            </a:pPr>
            <a:fld id="{26A79F8B-EDE7-4CAA-ADD0-6B0443280313}"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AFAFBDFE-7C08-497F-97B1-488E60E8D7B8}" type="slidenum">
              <a:rPr lang="en-US"/>
              <a:pPr/>
              <a:t>15</a:t>
            </a:fld>
            <a:endParaRPr 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AFAFBDFE-7C08-497F-97B1-488E60E8D7B8}" type="slidenum">
              <a:rPr lang="en-US"/>
              <a:pPr/>
              <a:t>16</a:t>
            </a:fld>
            <a:endParaRPr 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AFAFBDFE-7C08-497F-97B1-488E60E8D7B8}" type="slidenum">
              <a:rPr lang="en-US"/>
              <a:pPr/>
              <a:t>17</a:t>
            </a:fld>
            <a:endParaRPr 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AFAFBDFE-7C08-497F-97B1-488E60E8D7B8}" type="slidenum">
              <a:rPr lang="en-US"/>
              <a:pPr/>
              <a:t>18</a:t>
            </a:fld>
            <a:endParaRPr 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AD077567-8669-46E5-8DE0-665C8CAEE824}" type="slidenum">
              <a:rPr lang="en-US"/>
              <a:pPr/>
              <a:t>19</a:t>
            </a:fld>
            <a:endParaRPr lang="en-US"/>
          </a:p>
        </p:txBody>
      </p:sp>
      <p:sp>
        <p:nvSpPr>
          <p:cNvPr id="11267" name="Rectangle 2"/>
          <p:cNvSpPr>
            <a:spLocks noGrp="1" noRot="1" noChangeAspect="1" noChangeArrowheads="1" noTextEdit="1"/>
          </p:cNvSpPr>
          <p:nvPr>
            <p:ph type="sldImg"/>
          </p:nvPr>
        </p:nvSpPr>
        <p:spPr>
          <a:xfrm>
            <a:off x="1184275" y="700088"/>
            <a:ext cx="4654550" cy="3490912"/>
          </a:xfrm>
          <a:ln/>
        </p:spPr>
      </p:sp>
      <p:sp>
        <p:nvSpPr>
          <p:cNvPr id="11268" name="Rectangle 3"/>
          <p:cNvSpPr>
            <a:spLocks noGrp="1" noChangeArrowheads="1"/>
          </p:cNvSpPr>
          <p:nvPr>
            <p:ph type="body" idx="1"/>
          </p:nvPr>
        </p:nvSpPr>
        <p:spPr>
          <a:xfrm>
            <a:off x="702946" y="4422459"/>
            <a:ext cx="5617208" cy="4187187"/>
          </a:xfrm>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AFAFBDFE-7C08-497F-97B1-488E60E8D7B8}" type="slidenum">
              <a:rPr lang="en-US"/>
              <a:pPr/>
              <a:t>2</a:t>
            </a:fld>
            <a:endParaRPr 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AFAFBDFE-7C08-497F-97B1-488E60E8D7B8}" type="slidenum">
              <a:rPr lang="en-US"/>
              <a:pPr/>
              <a:t>3</a:t>
            </a:fld>
            <a:endParaRPr 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AFAFBDFE-7C08-497F-97B1-488E60E8D7B8}" type="slidenum">
              <a:rPr lang="en-US"/>
              <a:pPr/>
              <a:t>4</a:t>
            </a:fld>
            <a:endParaRPr 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AFAFBDFE-7C08-497F-97B1-488E60E8D7B8}" type="slidenum">
              <a:rPr lang="en-US"/>
              <a:pPr/>
              <a:t>5</a:t>
            </a:fld>
            <a:endParaRPr 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AFAFBDFE-7C08-497F-97B1-488E60E8D7B8}" type="slidenum">
              <a:rPr lang="en-US"/>
              <a:pPr/>
              <a:t>6</a:t>
            </a:fld>
            <a:endParaRPr 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AFAFBDFE-7C08-497F-97B1-488E60E8D7B8}" type="slidenum">
              <a:rPr lang="en-US"/>
              <a:pPr/>
              <a:t>7</a:t>
            </a:fld>
            <a:endParaRPr 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AFAFBDFE-7C08-497F-97B1-488E60E8D7B8}" type="slidenum">
              <a:rPr lang="en-US"/>
              <a:pPr/>
              <a:t>8</a:t>
            </a:fld>
            <a:endParaRPr 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AFAFBDFE-7C08-497F-97B1-488E60E8D7B8}" type="slidenum">
              <a:rPr lang="en-US"/>
              <a:pPr/>
              <a:t>9</a:t>
            </a:fld>
            <a:endParaRPr 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3" name="Picture 13" descr="Transmission map poster"/>
          <p:cNvPicPr>
            <a:picLocks noChangeAspect="1" noChangeArrowheads="1"/>
          </p:cNvPicPr>
          <p:nvPr userDrawn="1"/>
        </p:nvPicPr>
        <p:blipFill>
          <a:blip r:embed="rId2" cstate="print">
            <a:lum bright="70000" contrast="-70000"/>
          </a:blip>
          <a:srcRect/>
          <a:stretch>
            <a:fillRect/>
          </a:stretch>
        </p:blipFill>
        <p:spPr bwMode="auto">
          <a:xfrm>
            <a:off x="389969" y="1155700"/>
            <a:ext cx="8137212" cy="5193341"/>
          </a:xfrm>
          <a:prstGeom prst="rect">
            <a:avLst/>
          </a:prstGeom>
          <a:noFill/>
        </p:spPr>
      </p:pic>
      <p:sp>
        <p:nvSpPr>
          <p:cNvPr id="5" name="Line 7"/>
          <p:cNvSpPr>
            <a:spLocks noChangeShapeType="1"/>
          </p:cNvSpPr>
          <p:nvPr/>
        </p:nvSpPr>
        <p:spPr bwMode="auto">
          <a:xfrm flipH="1">
            <a:off x="1787525" y="973138"/>
            <a:ext cx="7037388" cy="3175"/>
          </a:xfrm>
          <a:prstGeom prst="line">
            <a:avLst/>
          </a:prstGeom>
          <a:noFill/>
          <a:ln w="9525">
            <a:solidFill>
              <a:srgbClr val="FFCC00"/>
            </a:solidFill>
            <a:round/>
            <a:headEnd/>
            <a:tailEnd/>
          </a:ln>
          <a:effectLst/>
        </p:spPr>
        <p:txBody>
          <a:bodyPr/>
          <a:lstStyle/>
          <a:p>
            <a:pPr>
              <a:defRPr/>
            </a:pPr>
            <a:endParaRPr lang="en-US"/>
          </a:p>
        </p:txBody>
      </p:sp>
      <p:pic>
        <p:nvPicPr>
          <p:cNvPr id="6" name="Picture 11" descr="nyiso_logo_vector"/>
          <p:cNvPicPr>
            <a:picLocks noChangeAspect="1" noChangeArrowheads="1"/>
          </p:cNvPicPr>
          <p:nvPr/>
        </p:nvPicPr>
        <p:blipFill>
          <a:blip r:embed="rId3" cstate="print"/>
          <a:srcRect/>
          <a:stretch>
            <a:fillRect/>
          </a:stretch>
        </p:blipFill>
        <p:spPr bwMode="auto">
          <a:xfrm>
            <a:off x="427038" y="239713"/>
            <a:ext cx="4870450" cy="768350"/>
          </a:xfrm>
          <a:prstGeom prst="rect">
            <a:avLst/>
          </a:prstGeom>
          <a:noFill/>
          <a:ln w="9525">
            <a:noFill/>
            <a:miter lim="800000"/>
            <a:headEnd/>
            <a:tailEnd/>
          </a:ln>
        </p:spPr>
      </p:pic>
      <p:sp>
        <p:nvSpPr>
          <p:cNvPr id="7" name="Text Box 16"/>
          <p:cNvSpPr txBox="1">
            <a:spLocks noChangeArrowheads="1"/>
          </p:cNvSpPr>
          <p:nvPr userDrawn="1"/>
        </p:nvSpPr>
        <p:spPr bwMode="auto">
          <a:xfrm>
            <a:off x="5983288" y="6613525"/>
            <a:ext cx="3160712" cy="244475"/>
          </a:xfrm>
          <a:prstGeom prst="rect">
            <a:avLst/>
          </a:prstGeom>
          <a:noFill/>
          <a:ln w="9525" algn="ctr">
            <a:noFill/>
            <a:miter lim="800000"/>
            <a:headEnd/>
            <a:tailEnd/>
          </a:ln>
          <a:effectLst/>
        </p:spPr>
        <p:txBody>
          <a:bodyPr>
            <a:spAutoFit/>
          </a:bodyPr>
          <a:lstStyle/>
          <a:p>
            <a:pPr algn="l">
              <a:spcBef>
                <a:spcPct val="50000"/>
              </a:spcBef>
              <a:defRPr/>
            </a:pPr>
            <a:r>
              <a:rPr lang="en-US" sz="1000" dirty="0">
                <a:cs typeface="Arial" charset="0"/>
              </a:rPr>
              <a:t>DRAFT – FOR DISCUSSION PURPOSES ONLY</a:t>
            </a:r>
            <a:endParaRPr lang="en-US" sz="1000" dirty="0"/>
          </a:p>
        </p:txBody>
      </p:sp>
      <p:sp>
        <p:nvSpPr>
          <p:cNvPr id="8" name="Text Box 17"/>
          <p:cNvSpPr txBox="1">
            <a:spLocks noChangeArrowheads="1"/>
          </p:cNvSpPr>
          <p:nvPr userDrawn="1"/>
        </p:nvSpPr>
        <p:spPr bwMode="auto">
          <a:xfrm>
            <a:off x="0" y="6673850"/>
            <a:ext cx="3217863" cy="184150"/>
          </a:xfrm>
          <a:prstGeom prst="rect">
            <a:avLst/>
          </a:prstGeom>
          <a:noFill/>
          <a:ln w="9525" algn="ctr">
            <a:noFill/>
            <a:miter lim="800000"/>
            <a:headEnd/>
            <a:tailEnd/>
          </a:ln>
          <a:effectLst/>
        </p:spPr>
        <p:txBody>
          <a:bodyPr>
            <a:spAutoFit/>
          </a:bodyPr>
          <a:lstStyle/>
          <a:p>
            <a:pPr algn="l">
              <a:spcBef>
                <a:spcPct val="50000"/>
              </a:spcBef>
              <a:defRPr/>
            </a:pPr>
            <a:r>
              <a:rPr lang="en-US" sz="600" dirty="0">
                <a:latin typeface="Verdana" pitchFamily="34" charset="0"/>
                <a:cs typeface="Arial" charset="0"/>
              </a:rPr>
              <a:t>©</a:t>
            </a:r>
            <a:r>
              <a:rPr lang="en-US" sz="600" b="0" dirty="0">
                <a:latin typeface="Verdana" pitchFamily="34" charset="0"/>
              </a:rPr>
              <a:t> </a:t>
            </a:r>
            <a:r>
              <a:rPr lang="en-US" sz="600" b="0" dirty="0" smtClean="0">
                <a:latin typeface="Verdana" pitchFamily="34" charset="0"/>
              </a:rPr>
              <a:t>2013 </a:t>
            </a:r>
            <a:r>
              <a:rPr lang="en-US" sz="600" b="0" dirty="0">
                <a:latin typeface="Verdana" pitchFamily="34" charset="0"/>
              </a:rPr>
              <a:t>New York Independent System Operator, Inc.  All Rights Reserved.</a:t>
            </a:r>
            <a:endParaRPr lang="en-US" sz="600" dirty="0">
              <a:latin typeface="Verdana" pitchFamily="34" charset="0"/>
            </a:endParaRPr>
          </a:p>
        </p:txBody>
      </p:sp>
      <p:sp>
        <p:nvSpPr>
          <p:cNvPr id="38916" name="Rectangle 4"/>
          <p:cNvSpPr>
            <a:spLocks noGrp="1" noChangeArrowheads="1"/>
          </p:cNvSpPr>
          <p:nvPr>
            <p:ph type="ctrTitle"/>
          </p:nvPr>
        </p:nvSpPr>
        <p:spPr>
          <a:xfrm>
            <a:off x="685800" y="1600200"/>
            <a:ext cx="7772400" cy="2000250"/>
          </a:xfrm>
        </p:spPr>
        <p:txBody>
          <a:bodyPr/>
          <a:lstStyle>
            <a:lvl1pPr>
              <a:defRPr sz="6300"/>
            </a:lvl1pPr>
          </a:lstStyle>
          <a:p>
            <a:r>
              <a:rPr lang="en-US"/>
              <a:t>Click to edit Master title style</a:t>
            </a:r>
          </a:p>
        </p:txBody>
      </p:sp>
      <p:sp>
        <p:nvSpPr>
          <p:cNvPr id="38917" name="Rectangle 5"/>
          <p:cNvSpPr>
            <a:spLocks noGrp="1" noChangeArrowheads="1"/>
          </p:cNvSpPr>
          <p:nvPr>
            <p:ph type="subTitle" idx="1"/>
          </p:nvPr>
        </p:nvSpPr>
        <p:spPr>
          <a:xfrm>
            <a:off x="696913" y="3711575"/>
            <a:ext cx="6400800" cy="1670050"/>
          </a:xfrm>
        </p:spPr>
        <p:txBody>
          <a:bodyPr/>
          <a:lstStyle>
            <a:lvl1pPr marL="0" indent="0">
              <a:buFont typeface="Wingdings" pitchFamily="2" charset="2"/>
              <a:buNone/>
              <a:defRPr sz="2400" b="0"/>
            </a:lvl1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29425" y="720725"/>
            <a:ext cx="2105025" cy="57594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9588" y="720725"/>
            <a:ext cx="6167437" cy="5759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4"/>
          <p:cNvSpPr>
            <a:spLocks noChangeShapeType="1"/>
          </p:cNvSpPr>
          <p:nvPr/>
        </p:nvSpPr>
        <p:spPr bwMode="auto">
          <a:xfrm flipH="1">
            <a:off x="1787525" y="973138"/>
            <a:ext cx="7037388" cy="3175"/>
          </a:xfrm>
          <a:prstGeom prst="line">
            <a:avLst/>
          </a:prstGeom>
          <a:noFill/>
          <a:ln w="9525">
            <a:solidFill>
              <a:srgbClr val="FFCC00"/>
            </a:solidFill>
            <a:round/>
            <a:headEnd/>
            <a:tailEnd/>
          </a:ln>
          <a:effectLst/>
        </p:spPr>
        <p:txBody>
          <a:bodyPr/>
          <a:lstStyle/>
          <a:p>
            <a:pPr>
              <a:defRPr/>
            </a:pPr>
            <a:endParaRPr lang="en-US"/>
          </a:p>
        </p:txBody>
      </p:sp>
      <p:pic>
        <p:nvPicPr>
          <p:cNvPr id="5" name="Picture 5" descr="nyiso_logo_vector"/>
          <p:cNvPicPr>
            <a:picLocks noChangeAspect="1" noChangeArrowheads="1"/>
          </p:cNvPicPr>
          <p:nvPr/>
        </p:nvPicPr>
        <p:blipFill>
          <a:blip r:embed="rId2" cstate="print"/>
          <a:srcRect/>
          <a:stretch>
            <a:fillRect/>
          </a:stretch>
        </p:blipFill>
        <p:spPr bwMode="auto">
          <a:xfrm>
            <a:off x="427038" y="239713"/>
            <a:ext cx="4870450" cy="768350"/>
          </a:xfrm>
          <a:prstGeom prst="rect">
            <a:avLst/>
          </a:prstGeom>
          <a:noFill/>
          <a:ln w="9525">
            <a:noFill/>
            <a:miter lim="800000"/>
            <a:headEnd/>
            <a:tailEnd/>
          </a:ln>
        </p:spPr>
      </p:pic>
      <p:sp>
        <p:nvSpPr>
          <p:cNvPr id="6" name="Text Box 6"/>
          <p:cNvSpPr txBox="1">
            <a:spLocks noChangeArrowheads="1"/>
          </p:cNvSpPr>
          <p:nvPr userDrawn="1"/>
        </p:nvSpPr>
        <p:spPr bwMode="auto">
          <a:xfrm>
            <a:off x="0" y="6673850"/>
            <a:ext cx="3665538" cy="184150"/>
          </a:xfrm>
          <a:prstGeom prst="rect">
            <a:avLst/>
          </a:prstGeom>
          <a:noFill/>
          <a:ln w="9525" algn="ctr">
            <a:noFill/>
            <a:miter lim="800000"/>
            <a:headEnd/>
            <a:tailEnd/>
          </a:ln>
          <a:effectLst/>
        </p:spPr>
        <p:txBody>
          <a:bodyPr>
            <a:spAutoFit/>
          </a:bodyPr>
          <a:lstStyle/>
          <a:p>
            <a:pPr algn="l">
              <a:spcBef>
                <a:spcPct val="50000"/>
              </a:spcBef>
              <a:defRPr/>
            </a:pPr>
            <a:r>
              <a:rPr lang="en-US" sz="600" dirty="0">
                <a:latin typeface="Verdana" pitchFamily="34" charset="0"/>
                <a:cs typeface="Arial" charset="0"/>
              </a:rPr>
              <a:t>©</a:t>
            </a:r>
            <a:r>
              <a:rPr lang="en-US" sz="600" b="0" dirty="0">
                <a:latin typeface="Verdana" pitchFamily="34" charset="0"/>
              </a:rPr>
              <a:t> </a:t>
            </a:r>
            <a:r>
              <a:rPr lang="en-US" sz="600" b="0" dirty="0" smtClean="0">
                <a:latin typeface="Verdana" pitchFamily="34" charset="0"/>
              </a:rPr>
              <a:t>2013 </a:t>
            </a:r>
            <a:r>
              <a:rPr lang="en-US" sz="600" b="0" dirty="0">
                <a:latin typeface="Verdana" pitchFamily="34" charset="0"/>
              </a:rPr>
              <a:t>New York Independent System Operator, Inc.  All Rights Reserved.</a:t>
            </a:r>
            <a:endParaRPr lang="en-US" sz="600" dirty="0">
              <a:latin typeface="Verdana" pitchFamily="34" charset="0"/>
            </a:endParaRPr>
          </a:p>
        </p:txBody>
      </p:sp>
      <p:sp>
        <p:nvSpPr>
          <p:cNvPr id="7" name="Rectangle 7"/>
          <p:cNvSpPr>
            <a:spLocks noChangeArrowheads="1"/>
          </p:cNvSpPr>
          <p:nvPr userDrawn="1"/>
        </p:nvSpPr>
        <p:spPr bwMode="auto">
          <a:xfrm>
            <a:off x="8451850" y="6627813"/>
            <a:ext cx="692150" cy="201612"/>
          </a:xfrm>
          <a:prstGeom prst="rect">
            <a:avLst/>
          </a:prstGeom>
          <a:noFill/>
          <a:ln w="9525">
            <a:noFill/>
            <a:miter lim="800000"/>
            <a:headEnd/>
            <a:tailEnd/>
          </a:ln>
          <a:effectLst/>
        </p:spPr>
        <p:txBody>
          <a:bodyPr lIns="82058" tIns="41029" rIns="82058" bIns="41029"/>
          <a:lstStyle/>
          <a:p>
            <a:pPr defTabSz="820738" eaLnBrk="1" hangingPunct="1">
              <a:defRPr/>
            </a:pPr>
            <a:fld id="{D422F5A0-AED0-4685-B72A-17F1C52A2F6B}" type="slidenum">
              <a:rPr lang="en-US" sz="1000"/>
              <a:pPr defTabSz="820738" eaLnBrk="1" hangingPunct="1">
                <a:defRPr/>
              </a:pPr>
              <a:t>‹#›</a:t>
            </a:fld>
            <a:endParaRPr lang="en-US" sz="1000"/>
          </a:p>
        </p:txBody>
      </p:sp>
      <p:sp>
        <p:nvSpPr>
          <p:cNvPr id="8" name="Text Box 8"/>
          <p:cNvSpPr txBox="1">
            <a:spLocks noChangeArrowheads="1"/>
          </p:cNvSpPr>
          <p:nvPr userDrawn="1"/>
        </p:nvSpPr>
        <p:spPr bwMode="auto">
          <a:xfrm>
            <a:off x="5505450" y="6613525"/>
            <a:ext cx="3160713" cy="244475"/>
          </a:xfrm>
          <a:prstGeom prst="rect">
            <a:avLst/>
          </a:prstGeom>
          <a:noFill/>
          <a:ln w="9525" algn="ctr">
            <a:noFill/>
            <a:miter lim="800000"/>
            <a:headEnd/>
            <a:tailEnd/>
          </a:ln>
          <a:effectLst/>
        </p:spPr>
        <p:txBody>
          <a:bodyPr>
            <a:spAutoFit/>
          </a:bodyPr>
          <a:lstStyle/>
          <a:p>
            <a:pPr algn="l">
              <a:spcBef>
                <a:spcPct val="50000"/>
              </a:spcBef>
              <a:defRPr/>
            </a:pPr>
            <a:r>
              <a:rPr lang="en-US" sz="1000">
                <a:cs typeface="Arial" charset="0"/>
              </a:rPr>
              <a:t>DRAFT – FOR DISCUSSION PURPOSES ONLY</a:t>
            </a:r>
            <a:endParaRPr lang="en-US" sz="1000"/>
          </a:p>
        </p:txBody>
      </p:sp>
      <p:sp>
        <p:nvSpPr>
          <p:cNvPr id="378882" name="Rectangle 2"/>
          <p:cNvSpPr>
            <a:spLocks noGrp="1" noChangeArrowheads="1"/>
          </p:cNvSpPr>
          <p:nvPr>
            <p:ph type="ctrTitle"/>
          </p:nvPr>
        </p:nvSpPr>
        <p:spPr>
          <a:xfrm>
            <a:off x="685800" y="2301875"/>
            <a:ext cx="7772400" cy="1298575"/>
          </a:xfrm>
        </p:spPr>
        <p:txBody>
          <a:bodyPr/>
          <a:lstStyle>
            <a:lvl1pPr algn="ctr">
              <a:defRPr/>
            </a:lvl1pPr>
          </a:lstStyle>
          <a:p>
            <a:r>
              <a:rPr lang="en-US"/>
              <a:t>Click to edit Master title style</a:t>
            </a:r>
          </a:p>
        </p:txBody>
      </p:sp>
      <p:sp>
        <p:nvSpPr>
          <p:cNvPr id="378883" name="Rectangle 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87375" y="1592263"/>
            <a:ext cx="3871913" cy="4887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1688" y="1592263"/>
            <a:ext cx="3873500" cy="4887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29425" y="720725"/>
            <a:ext cx="2105025" cy="57594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9588" y="720725"/>
            <a:ext cx="6167437" cy="5759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96900" y="1592263"/>
            <a:ext cx="3871913" cy="4887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1213" y="1592263"/>
            <a:ext cx="3873500" cy="4887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83083"/>
            <a:ext cx="8229600" cy="634555"/>
          </a:xfrm>
        </p:spPr>
        <p:txBody>
          <a:bodyPr/>
          <a:lstStyle>
            <a:lvl1pPr>
              <a:defRPr sz="3600"/>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8150" y="1152524"/>
            <a:ext cx="3008313" cy="981075"/>
          </a:xfrm>
        </p:spPr>
        <p:txBody>
          <a:bodyPr anchor="t" anchorCtr="0"/>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152526"/>
            <a:ext cx="5111750" cy="4973638"/>
          </a:xfrm>
        </p:spPr>
        <p:txBody>
          <a:bodyPr/>
          <a:lstStyle>
            <a:lvl1pPr>
              <a:defRPr sz="2400"/>
            </a:lvl1pPr>
            <a:lvl2pPr>
              <a:defRPr sz="2000"/>
            </a:lvl2pPr>
            <a:lvl3pPr>
              <a:defRPr sz="18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178138"/>
            <a:ext cx="3008313" cy="3948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w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509588" y="720725"/>
            <a:ext cx="8424862" cy="688975"/>
          </a:xfrm>
          <a:prstGeom prst="rect">
            <a:avLst/>
          </a:prstGeom>
          <a:noFill/>
          <a:ln w="12700">
            <a:noFill/>
            <a:miter lim="800000"/>
            <a:headEnd/>
            <a:tailEnd/>
          </a:ln>
        </p:spPr>
        <p:txBody>
          <a:bodyPr vert="horz" wrap="square" lIns="0" tIns="39889" rIns="0" bIns="39889" numCol="1" anchor="b" anchorCtr="0" compatLnSpc="1">
            <a:prstTxWarp prst="textNoShape">
              <a:avLst/>
            </a:prstTxWarp>
            <a:spAutoFit/>
          </a:bodyPr>
          <a:lstStyle/>
          <a:p>
            <a:pPr lvl="0"/>
            <a:r>
              <a:rPr lang="en-US" smtClean="0"/>
              <a:t>Click to edit Master title style</a:t>
            </a:r>
          </a:p>
        </p:txBody>
      </p:sp>
      <p:sp>
        <p:nvSpPr>
          <p:cNvPr id="1027" name="Rectangle 5"/>
          <p:cNvSpPr>
            <a:spLocks noGrp="1" noChangeArrowheads="1"/>
          </p:cNvSpPr>
          <p:nvPr>
            <p:ph type="body" idx="1"/>
          </p:nvPr>
        </p:nvSpPr>
        <p:spPr bwMode="auto">
          <a:xfrm>
            <a:off x="596900" y="1592263"/>
            <a:ext cx="7897813" cy="4887912"/>
          </a:xfrm>
          <a:prstGeom prst="rect">
            <a:avLst/>
          </a:prstGeom>
          <a:noFill/>
          <a:ln w="12700">
            <a:noFill/>
            <a:miter lim="800000"/>
            <a:headEnd/>
            <a:tailEnd/>
          </a:ln>
        </p:spPr>
        <p:txBody>
          <a:bodyPr vert="horz" wrap="square" lIns="81204" tIns="39889" rIns="81204" bIns="39889" numCol="1" anchor="t" anchorCtr="0" compatLnSpc="1">
            <a:prstTxWarp prst="textNoShape">
              <a:avLst/>
            </a:prstTxWarp>
          </a:bodyPr>
          <a:lstStyle/>
          <a:p>
            <a:pPr lvl="0"/>
            <a:r>
              <a:rPr lang="en-US" smtClean="0"/>
              <a:t>First level</a:t>
            </a:r>
          </a:p>
          <a:p>
            <a:pPr lvl="1"/>
            <a:r>
              <a:rPr lang="en-US" smtClean="0"/>
              <a:t>Second level</a:t>
            </a:r>
          </a:p>
          <a:p>
            <a:pPr lvl="2"/>
            <a:r>
              <a:rPr lang="en-US" smtClean="0"/>
              <a:t>Third level</a:t>
            </a:r>
          </a:p>
          <a:p>
            <a:pPr lvl="4"/>
            <a:r>
              <a:rPr lang="en-US" smtClean="0"/>
              <a:t>Fourth level</a:t>
            </a:r>
          </a:p>
        </p:txBody>
      </p:sp>
      <p:sp>
        <p:nvSpPr>
          <p:cNvPr id="37895" name="Rectangle 7"/>
          <p:cNvSpPr>
            <a:spLocks noChangeArrowheads="1"/>
          </p:cNvSpPr>
          <p:nvPr/>
        </p:nvSpPr>
        <p:spPr bwMode="auto">
          <a:xfrm>
            <a:off x="8451850" y="6618288"/>
            <a:ext cx="692150" cy="201612"/>
          </a:xfrm>
          <a:prstGeom prst="rect">
            <a:avLst/>
          </a:prstGeom>
          <a:noFill/>
          <a:ln w="9525">
            <a:noFill/>
            <a:miter lim="800000"/>
            <a:headEnd/>
            <a:tailEnd/>
          </a:ln>
          <a:effectLst/>
        </p:spPr>
        <p:txBody>
          <a:bodyPr lIns="82058" tIns="41029" rIns="82058" bIns="41029"/>
          <a:lstStyle/>
          <a:p>
            <a:pPr defTabSz="820738" eaLnBrk="1" hangingPunct="1">
              <a:defRPr/>
            </a:pPr>
            <a:fld id="{E3B650BC-0EAC-407D-A907-CAB1F2100A87}" type="slidenum">
              <a:rPr lang="en-US" sz="1000"/>
              <a:pPr defTabSz="820738" eaLnBrk="1" hangingPunct="1">
                <a:defRPr/>
              </a:pPr>
              <a:t>‹#›</a:t>
            </a:fld>
            <a:endParaRPr lang="en-US" sz="1000"/>
          </a:p>
        </p:txBody>
      </p:sp>
      <p:sp>
        <p:nvSpPr>
          <p:cNvPr id="37901" name="Line 13"/>
          <p:cNvSpPr>
            <a:spLocks noChangeShapeType="1"/>
          </p:cNvSpPr>
          <p:nvPr/>
        </p:nvSpPr>
        <p:spPr bwMode="auto">
          <a:xfrm flipH="1">
            <a:off x="520700" y="539750"/>
            <a:ext cx="5827713" cy="0"/>
          </a:xfrm>
          <a:prstGeom prst="line">
            <a:avLst/>
          </a:prstGeom>
          <a:noFill/>
          <a:ln w="6350">
            <a:solidFill>
              <a:srgbClr val="FFD215"/>
            </a:solidFill>
            <a:round/>
            <a:headEnd/>
            <a:tailEnd/>
          </a:ln>
          <a:effectLst/>
        </p:spPr>
        <p:txBody>
          <a:bodyPr wrap="none" anchor="ctr"/>
          <a:lstStyle/>
          <a:p>
            <a:pPr>
              <a:defRPr/>
            </a:pPr>
            <a:endParaRPr lang="en-US"/>
          </a:p>
        </p:txBody>
      </p:sp>
      <p:pic>
        <p:nvPicPr>
          <p:cNvPr id="1030" name="Picture 17" descr="logo_pp"/>
          <p:cNvPicPr>
            <a:picLocks noChangeAspect="1" noChangeArrowheads="1"/>
          </p:cNvPicPr>
          <p:nvPr/>
        </p:nvPicPr>
        <p:blipFill>
          <a:blip r:embed="rId13" cstate="print"/>
          <a:srcRect/>
          <a:stretch>
            <a:fillRect/>
          </a:stretch>
        </p:blipFill>
        <p:spPr bwMode="auto">
          <a:xfrm>
            <a:off x="5972175" y="241300"/>
            <a:ext cx="2876550" cy="452438"/>
          </a:xfrm>
          <a:prstGeom prst="rect">
            <a:avLst/>
          </a:prstGeom>
          <a:noFill/>
          <a:ln w="9525">
            <a:noFill/>
            <a:miter lim="800000"/>
            <a:headEnd/>
            <a:tailEnd/>
          </a:ln>
        </p:spPr>
      </p:pic>
      <p:sp>
        <p:nvSpPr>
          <p:cNvPr id="37907" name="Text Box 19"/>
          <p:cNvSpPr txBox="1">
            <a:spLocks noChangeArrowheads="1"/>
          </p:cNvSpPr>
          <p:nvPr userDrawn="1"/>
        </p:nvSpPr>
        <p:spPr bwMode="auto">
          <a:xfrm>
            <a:off x="0" y="6673850"/>
            <a:ext cx="3665538" cy="184150"/>
          </a:xfrm>
          <a:prstGeom prst="rect">
            <a:avLst/>
          </a:prstGeom>
          <a:noFill/>
          <a:ln w="9525" algn="ctr">
            <a:noFill/>
            <a:miter lim="800000"/>
            <a:headEnd/>
            <a:tailEnd/>
          </a:ln>
          <a:effectLst/>
        </p:spPr>
        <p:txBody>
          <a:bodyPr>
            <a:spAutoFit/>
          </a:bodyPr>
          <a:lstStyle/>
          <a:p>
            <a:pPr algn="l">
              <a:spcBef>
                <a:spcPct val="50000"/>
              </a:spcBef>
              <a:defRPr/>
            </a:pPr>
            <a:r>
              <a:rPr lang="en-US" sz="600" dirty="0">
                <a:latin typeface="Verdana" pitchFamily="34" charset="0"/>
                <a:cs typeface="Arial" charset="0"/>
              </a:rPr>
              <a:t>©</a:t>
            </a:r>
            <a:r>
              <a:rPr lang="en-US" sz="600" b="0" dirty="0">
                <a:latin typeface="Verdana" pitchFamily="34" charset="0"/>
              </a:rPr>
              <a:t> </a:t>
            </a:r>
            <a:r>
              <a:rPr lang="en-US" sz="600" b="0" dirty="0" smtClean="0">
                <a:latin typeface="Verdana" pitchFamily="34" charset="0"/>
              </a:rPr>
              <a:t>2013</a:t>
            </a:r>
            <a:r>
              <a:rPr lang="en-US" sz="600" b="0" baseline="0" dirty="0" smtClean="0">
                <a:latin typeface="Verdana" pitchFamily="34" charset="0"/>
              </a:rPr>
              <a:t> </a:t>
            </a:r>
            <a:r>
              <a:rPr lang="en-US" sz="600" b="0" dirty="0" smtClean="0">
                <a:latin typeface="Verdana" pitchFamily="34" charset="0"/>
              </a:rPr>
              <a:t>New </a:t>
            </a:r>
            <a:r>
              <a:rPr lang="en-US" sz="600" b="0" dirty="0">
                <a:latin typeface="Verdana" pitchFamily="34" charset="0"/>
              </a:rPr>
              <a:t>York Independent System Operator, Inc.  All Rights Reserved.</a:t>
            </a:r>
            <a:endParaRPr lang="en-US" sz="600" dirty="0">
              <a:latin typeface="Verdana" pitchFamily="34" charset="0"/>
            </a:endParaRPr>
          </a:p>
        </p:txBody>
      </p:sp>
      <p:sp>
        <p:nvSpPr>
          <p:cNvPr id="37908" name="Text Box 20"/>
          <p:cNvSpPr txBox="1">
            <a:spLocks noChangeArrowheads="1"/>
          </p:cNvSpPr>
          <p:nvPr userDrawn="1"/>
        </p:nvSpPr>
        <p:spPr bwMode="auto">
          <a:xfrm>
            <a:off x="5534025" y="6613525"/>
            <a:ext cx="3160713" cy="244475"/>
          </a:xfrm>
          <a:prstGeom prst="rect">
            <a:avLst/>
          </a:prstGeom>
          <a:noFill/>
          <a:ln w="9525" algn="ctr">
            <a:noFill/>
            <a:miter lim="800000"/>
            <a:headEnd/>
            <a:tailEnd/>
          </a:ln>
          <a:effectLst/>
        </p:spPr>
        <p:txBody>
          <a:bodyPr>
            <a:spAutoFit/>
          </a:bodyPr>
          <a:lstStyle/>
          <a:p>
            <a:pPr algn="l">
              <a:spcBef>
                <a:spcPct val="50000"/>
              </a:spcBef>
              <a:defRPr/>
            </a:pPr>
            <a:r>
              <a:rPr lang="en-US" sz="1000">
                <a:cs typeface="Arial" charset="0"/>
              </a:rPr>
              <a:t>DRAFT – FOR DISCUSSION PURPOSES ONLY</a:t>
            </a:r>
            <a:endParaRPr lang="en-US" sz="1000"/>
          </a:p>
        </p:txBody>
      </p:sp>
    </p:spTree>
  </p:cSld>
  <p:clrMap bg1="lt1" tx1="dk1" bg2="lt2" tx2="dk2" accent1="accent1" accent2="accent2" accent3="accent3" accent4="accent4" accent5="accent5" accent6="accent6" hlink="hlink" folHlink="folHlink"/>
  <p:sldLayoutIdLst>
    <p:sldLayoutId id="2147483695"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p:timing>
    <p:tnLst>
      <p:par>
        <p:cTn id="1" dur="indefinite" restart="never" nodeType="tmRoot"/>
      </p:par>
    </p:tnLst>
  </p:timing>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Black" pitchFamily="34" charset="0"/>
        </a:defRPr>
      </a:lvl2pPr>
      <a:lvl3pPr algn="l" rtl="0" eaLnBrk="0" fontAlgn="base" hangingPunct="0">
        <a:spcBef>
          <a:spcPct val="0"/>
        </a:spcBef>
        <a:spcAft>
          <a:spcPct val="0"/>
        </a:spcAft>
        <a:defRPr sz="4000">
          <a:solidFill>
            <a:schemeClr val="tx2"/>
          </a:solidFill>
          <a:latin typeface="Arial Black" pitchFamily="34" charset="0"/>
        </a:defRPr>
      </a:lvl3pPr>
      <a:lvl4pPr algn="l" rtl="0" eaLnBrk="0" fontAlgn="base" hangingPunct="0">
        <a:spcBef>
          <a:spcPct val="0"/>
        </a:spcBef>
        <a:spcAft>
          <a:spcPct val="0"/>
        </a:spcAft>
        <a:defRPr sz="4000">
          <a:solidFill>
            <a:schemeClr val="tx2"/>
          </a:solidFill>
          <a:latin typeface="Arial Black" pitchFamily="34" charset="0"/>
        </a:defRPr>
      </a:lvl4pPr>
      <a:lvl5pPr algn="l" rtl="0" eaLnBrk="0" fontAlgn="base" hangingPunct="0">
        <a:spcBef>
          <a:spcPct val="0"/>
        </a:spcBef>
        <a:spcAft>
          <a:spcPct val="0"/>
        </a:spcAft>
        <a:defRPr sz="4000">
          <a:solidFill>
            <a:schemeClr val="tx2"/>
          </a:solidFill>
          <a:latin typeface="Arial Black" pitchFamily="34" charset="0"/>
        </a:defRPr>
      </a:lvl5pPr>
      <a:lvl6pPr marL="457200" algn="l" rtl="0" fontAlgn="base">
        <a:spcBef>
          <a:spcPct val="0"/>
        </a:spcBef>
        <a:spcAft>
          <a:spcPct val="0"/>
        </a:spcAft>
        <a:defRPr sz="4000">
          <a:solidFill>
            <a:schemeClr val="tx2"/>
          </a:solidFill>
          <a:latin typeface="Arial Black" pitchFamily="34" charset="0"/>
        </a:defRPr>
      </a:lvl6pPr>
      <a:lvl7pPr marL="914400" algn="l" rtl="0" fontAlgn="base">
        <a:spcBef>
          <a:spcPct val="0"/>
        </a:spcBef>
        <a:spcAft>
          <a:spcPct val="0"/>
        </a:spcAft>
        <a:defRPr sz="4000">
          <a:solidFill>
            <a:schemeClr val="tx2"/>
          </a:solidFill>
          <a:latin typeface="Arial Black" pitchFamily="34" charset="0"/>
        </a:defRPr>
      </a:lvl7pPr>
      <a:lvl8pPr marL="1371600" algn="l" rtl="0" fontAlgn="base">
        <a:spcBef>
          <a:spcPct val="0"/>
        </a:spcBef>
        <a:spcAft>
          <a:spcPct val="0"/>
        </a:spcAft>
        <a:defRPr sz="4000">
          <a:solidFill>
            <a:schemeClr val="tx2"/>
          </a:solidFill>
          <a:latin typeface="Arial Black" pitchFamily="34" charset="0"/>
        </a:defRPr>
      </a:lvl8pPr>
      <a:lvl9pPr marL="1828800" algn="l" rtl="0" fontAlgn="base">
        <a:spcBef>
          <a:spcPct val="0"/>
        </a:spcBef>
        <a:spcAft>
          <a:spcPct val="0"/>
        </a:spcAft>
        <a:defRPr sz="40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rgbClr val="003300"/>
        </a:buClr>
        <a:buSzPct val="85000"/>
        <a:buFont typeface="Wingdings" pitchFamily="2" charset="2"/>
        <a:buChar char="w"/>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FF9900"/>
        </a:buClr>
        <a:buSzPct val="75000"/>
        <a:buFont typeface="Wingdings" pitchFamily="2" charset="2"/>
        <a:buChar char="§"/>
        <a:defRPr sz="2800" b="1" i="1">
          <a:solidFill>
            <a:srgbClr val="1E5A46"/>
          </a:solidFill>
          <a:latin typeface="+mn-lt"/>
        </a:defRPr>
      </a:lvl2pPr>
      <a:lvl3pPr marL="1143000" indent="-228600" algn="l" rtl="0" eaLnBrk="0" fontAlgn="base" hangingPunct="0">
        <a:spcBef>
          <a:spcPct val="20000"/>
        </a:spcBef>
        <a:spcAft>
          <a:spcPct val="0"/>
        </a:spcAft>
        <a:buClr>
          <a:srgbClr val="003300"/>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6600"/>
        </a:buClr>
        <a:buChar char="•"/>
        <a:defRPr sz="2000">
          <a:solidFill>
            <a:schemeClr val="tx1"/>
          </a:solidFill>
          <a:latin typeface="+mn-lt"/>
        </a:defRPr>
      </a:lvl4pPr>
      <a:lvl5pPr marL="2057400" indent="-228600" algn="l" rtl="0" eaLnBrk="0" fontAlgn="base" hangingPunct="0">
        <a:spcBef>
          <a:spcPct val="20000"/>
        </a:spcBef>
        <a:spcAft>
          <a:spcPct val="0"/>
        </a:spcAft>
        <a:buClr>
          <a:srgbClr val="FFD215"/>
        </a:buClr>
        <a:buFont typeface="Wingdings" pitchFamily="2" charset="2"/>
        <a:buChar char="§"/>
        <a:defRPr sz="2000" b="1" i="1">
          <a:solidFill>
            <a:srgbClr val="1E5A46"/>
          </a:solidFill>
          <a:latin typeface="+mn-lt"/>
        </a:defRPr>
      </a:lvl5pPr>
      <a:lvl6pPr marL="2514600" indent="-228600" algn="l" rtl="0" fontAlgn="base">
        <a:spcBef>
          <a:spcPct val="20000"/>
        </a:spcBef>
        <a:spcAft>
          <a:spcPct val="0"/>
        </a:spcAft>
        <a:buClr>
          <a:srgbClr val="FFD215"/>
        </a:buClr>
        <a:buFont typeface="Wingdings" pitchFamily="2" charset="2"/>
        <a:buChar char="§"/>
        <a:defRPr sz="2000" b="1" i="1">
          <a:solidFill>
            <a:srgbClr val="1E5A46"/>
          </a:solidFill>
          <a:latin typeface="+mn-lt"/>
        </a:defRPr>
      </a:lvl6pPr>
      <a:lvl7pPr marL="2971800" indent="-228600" algn="l" rtl="0" fontAlgn="base">
        <a:spcBef>
          <a:spcPct val="20000"/>
        </a:spcBef>
        <a:spcAft>
          <a:spcPct val="0"/>
        </a:spcAft>
        <a:buClr>
          <a:srgbClr val="FFD215"/>
        </a:buClr>
        <a:buFont typeface="Wingdings" pitchFamily="2" charset="2"/>
        <a:buChar char="§"/>
        <a:defRPr sz="2000" b="1" i="1">
          <a:solidFill>
            <a:srgbClr val="1E5A46"/>
          </a:solidFill>
          <a:latin typeface="+mn-lt"/>
        </a:defRPr>
      </a:lvl7pPr>
      <a:lvl8pPr marL="3429000" indent="-228600" algn="l" rtl="0" fontAlgn="base">
        <a:spcBef>
          <a:spcPct val="20000"/>
        </a:spcBef>
        <a:spcAft>
          <a:spcPct val="0"/>
        </a:spcAft>
        <a:buClr>
          <a:srgbClr val="FFD215"/>
        </a:buClr>
        <a:buFont typeface="Wingdings" pitchFamily="2" charset="2"/>
        <a:buChar char="§"/>
        <a:defRPr sz="2000" b="1" i="1">
          <a:solidFill>
            <a:srgbClr val="1E5A46"/>
          </a:solidFill>
          <a:latin typeface="+mn-lt"/>
        </a:defRPr>
      </a:lvl8pPr>
      <a:lvl9pPr marL="3886200" indent="-228600" algn="l" rtl="0" fontAlgn="base">
        <a:spcBef>
          <a:spcPct val="20000"/>
        </a:spcBef>
        <a:spcAft>
          <a:spcPct val="0"/>
        </a:spcAft>
        <a:buClr>
          <a:srgbClr val="FFD215"/>
        </a:buClr>
        <a:buFont typeface="Wingdings" pitchFamily="2" charset="2"/>
        <a:buChar char="§"/>
        <a:defRPr sz="2000" b="1" i="1">
          <a:solidFill>
            <a:srgbClr val="1E5A4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09588" y="720725"/>
            <a:ext cx="8424862" cy="688975"/>
          </a:xfrm>
          <a:prstGeom prst="rect">
            <a:avLst/>
          </a:prstGeom>
          <a:noFill/>
          <a:ln w="12700">
            <a:noFill/>
            <a:miter lim="800000"/>
            <a:headEnd/>
            <a:tailEnd/>
          </a:ln>
        </p:spPr>
        <p:txBody>
          <a:bodyPr vert="horz" wrap="square" lIns="0" tIns="39889" rIns="0" bIns="39889" numCol="1" anchor="b" anchorCtr="0" compatLnSpc="1">
            <a:prstTxWarp prst="textNoShape">
              <a:avLst/>
            </a:prstTxWarp>
            <a:spAutoFit/>
          </a:bodyPr>
          <a:lstStyle/>
          <a:p>
            <a:pPr lvl="0"/>
            <a:r>
              <a:rPr lang="en-US" smtClean="0"/>
              <a:t>Click to edit Master title style</a:t>
            </a:r>
          </a:p>
        </p:txBody>
      </p:sp>
      <p:sp>
        <p:nvSpPr>
          <p:cNvPr id="2051" name="Rectangle 3"/>
          <p:cNvSpPr>
            <a:spLocks noGrp="1" noChangeArrowheads="1"/>
          </p:cNvSpPr>
          <p:nvPr>
            <p:ph type="body" idx="1"/>
          </p:nvPr>
        </p:nvSpPr>
        <p:spPr bwMode="auto">
          <a:xfrm>
            <a:off x="587375" y="1592263"/>
            <a:ext cx="7897813" cy="4887912"/>
          </a:xfrm>
          <a:prstGeom prst="rect">
            <a:avLst/>
          </a:prstGeom>
          <a:noFill/>
          <a:ln w="12700">
            <a:noFill/>
            <a:miter lim="800000"/>
            <a:headEnd/>
            <a:tailEnd/>
          </a:ln>
        </p:spPr>
        <p:txBody>
          <a:bodyPr vert="horz" wrap="square" lIns="81204" tIns="39889" rIns="81204" bIns="39889" numCol="1" anchor="t" anchorCtr="0" compatLnSpc="1">
            <a:prstTxWarp prst="textNoShape">
              <a:avLst/>
            </a:prstTxWarp>
          </a:bodyPr>
          <a:lstStyle/>
          <a:p>
            <a:pPr lvl="0"/>
            <a:r>
              <a:rPr lang="en-US" smtClean="0"/>
              <a:t>First level</a:t>
            </a:r>
          </a:p>
          <a:p>
            <a:pPr lvl="1"/>
            <a:r>
              <a:rPr lang="en-US" smtClean="0"/>
              <a:t>Second level</a:t>
            </a:r>
          </a:p>
          <a:p>
            <a:pPr lvl="2"/>
            <a:r>
              <a:rPr lang="en-US" smtClean="0"/>
              <a:t>Third level</a:t>
            </a:r>
          </a:p>
          <a:p>
            <a:pPr lvl="4"/>
            <a:r>
              <a:rPr lang="en-US" smtClean="0"/>
              <a:t>Fourth level</a:t>
            </a:r>
          </a:p>
        </p:txBody>
      </p:sp>
      <p:sp>
        <p:nvSpPr>
          <p:cNvPr id="377861" name="Line 5"/>
          <p:cNvSpPr>
            <a:spLocks noChangeShapeType="1"/>
          </p:cNvSpPr>
          <p:nvPr/>
        </p:nvSpPr>
        <p:spPr bwMode="auto">
          <a:xfrm flipH="1">
            <a:off x="520700" y="539750"/>
            <a:ext cx="5827713" cy="0"/>
          </a:xfrm>
          <a:prstGeom prst="line">
            <a:avLst/>
          </a:prstGeom>
          <a:noFill/>
          <a:ln w="6350">
            <a:solidFill>
              <a:srgbClr val="FFD215"/>
            </a:solidFill>
            <a:round/>
            <a:headEnd/>
            <a:tailEnd/>
          </a:ln>
          <a:effectLst/>
        </p:spPr>
        <p:txBody>
          <a:bodyPr wrap="none" anchor="ctr"/>
          <a:lstStyle/>
          <a:p>
            <a:pPr>
              <a:defRPr/>
            </a:pPr>
            <a:endParaRPr lang="en-US"/>
          </a:p>
        </p:txBody>
      </p:sp>
      <p:pic>
        <p:nvPicPr>
          <p:cNvPr id="2053" name="Picture 6" descr="logo_pp"/>
          <p:cNvPicPr>
            <a:picLocks noChangeAspect="1" noChangeArrowheads="1"/>
          </p:cNvPicPr>
          <p:nvPr/>
        </p:nvPicPr>
        <p:blipFill>
          <a:blip r:embed="rId13" cstate="print"/>
          <a:srcRect/>
          <a:stretch>
            <a:fillRect/>
          </a:stretch>
        </p:blipFill>
        <p:spPr bwMode="auto">
          <a:xfrm>
            <a:off x="5972175" y="241300"/>
            <a:ext cx="2876550" cy="452438"/>
          </a:xfrm>
          <a:prstGeom prst="rect">
            <a:avLst/>
          </a:prstGeom>
          <a:noFill/>
          <a:ln w="9525">
            <a:noFill/>
            <a:miter lim="800000"/>
            <a:headEnd/>
            <a:tailEnd/>
          </a:ln>
        </p:spPr>
      </p:pic>
      <p:sp>
        <p:nvSpPr>
          <p:cNvPr id="377864" name="Text Box 8"/>
          <p:cNvSpPr txBox="1">
            <a:spLocks noChangeArrowheads="1"/>
          </p:cNvSpPr>
          <p:nvPr userDrawn="1"/>
        </p:nvSpPr>
        <p:spPr bwMode="auto">
          <a:xfrm>
            <a:off x="0" y="6673850"/>
            <a:ext cx="3665538" cy="184150"/>
          </a:xfrm>
          <a:prstGeom prst="rect">
            <a:avLst/>
          </a:prstGeom>
          <a:noFill/>
          <a:ln w="9525" algn="ctr">
            <a:noFill/>
            <a:miter lim="800000"/>
            <a:headEnd/>
            <a:tailEnd/>
          </a:ln>
          <a:effectLst/>
        </p:spPr>
        <p:txBody>
          <a:bodyPr>
            <a:spAutoFit/>
          </a:bodyPr>
          <a:lstStyle/>
          <a:p>
            <a:pPr algn="l">
              <a:spcBef>
                <a:spcPct val="50000"/>
              </a:spcBef>
              <a:defRPr/>
            </a:pPr>
            <a:r>
              <a:rPr lang="en-US" sz="600" dirty="0">
                <a:latin typeface="Verdana" pitchFamily="34" charset="0"/>
                <a:cs typeface="Arial" charset="0"/>
              </a:rPr>
              <a:t>©</a:t>
            </a:r>
            <a:r>
              <a:rPr lang="en-US" sz="600" b="0" dirty="0">
                <a:latin typeface="Verdana" pitchFamily="34" charset="0"/>
              </a:rPr>
              <a:t> </a:t>
            </a:r>
            <a:r>
              <a:rPr lang="en-US" sz="600" b="0" dirty="0" smtClean="0">
                <a:latin typeface="Verdana" pitchFamily="34" charset="0"/>
              </a:rPr>
              <a:t>2013 </a:t>
            </a:r>
            <a:r>
              <a:rPr lang="en-US" sz="600" b="0" dirty="0">
                <a:latin typeface="Verdana" pitchFamily="34" charset="0"/>
              </a:rPr>
              <a:t>New York Independent System Operator, Inc.  All Rights Reserved.</a:t>
            </a:r>
            <a:endParaRPr lang="en-US" sz="600" dirty="0">
              <a:latin typeface="Verdana" pitchFamily="34" charset="0"/>
            </a:endParaRPr>
          </a:p>
        </p:txBody>
      </p:sp>
      <p:sp>
        <p:nvSpPr>
          <p:cNvPr id="377866" name="Rectangle 10"/>
          <p:cNvSpPr>
            <a:spLocks noChangeArrowheads="1"/>
          </p:cNvSpPr>
          <p:nvPr userDrawn="1"/>
        </p:nvSpPr>
        <p:spPr bwMode="auto">
          <a:xfrm>
            <a:off x="8451850" y="6618288"/>
            <a:ext cx="692150" cy="201612"/>
          </a:xfrm>
          <a:prstGeom prst="rect">
            <a:avLst/>
          </a:prstGeom>
          <a:noFill/>
          <a:ln w="9525">
            <a:noFill/>
            <a:miter lim="800000"/>
            <a:headEnd/>
            <a:tailEnd/>
          </a:ln>
          <a:effectLst/>
        </p:spPr>
        <p:txBody>
          <a:bodyPr lIns="82058" tIns="41029" rIns="82058" bIns="41029"/>
          <a:lstStyle/>
          <a:p>
            <a:pPr defTabSz="820738" eaLnBrk="1" hangingPunct="1">
              <a:defRPr/>
            </a:pPr>
            <a:fld id="{2B06A0DD-E745-4575-A7E1-0A3CC14EF6E9}" type="slidenum">
              <a:rPr lang="en-US" sz="1000"/>
              <a:pPr defTabSz="820738" eaLnBrk="1" hangingPunct="1">
                <a:defRPr/>
              </a:pPr>
              <a:t>‹#›</a:t>
            </a:fld>
            <a:endParaRPr lang="en-US" sz="1000"/>
          </a:p>
        </p:txBody>
      </p:sp>
      <p:sp>
        <p:nvSpPr>
          <p:cNvPr id="377867" name="Text Box 11"/>
          <p:cNvSpPr txBox="1">
            <a:spLocks noChangeArrowheads="1"/>
          </p:cNvSpPr>
          <p:nvPr userDrawn="1"/>
        </p:nvSpPr>
        <p:spPr bwMode="auto">
          <a:xfrm>
            <a:off x="5553075" y="6613525"/>
            <a:ext cx="3160713" cy="244475"/>
          </a:xfrm>
          <a:prstGeom prst="rect">
            <a:avLst/>
          </a:prstGeom>
          <a:noFill/>
          <a:ln w="9525" algn="ctr">
            <a:noFill/>
            <a:miter lim="800000"/>
            <a:headEnd/>
            <a:tailEnd/>
          </a:ln>
          <a:effectLst/>
        </p:spPr>
        <p:txBody>
          <a:bodyPr>
            <a:spAutoFit/>
          </a:bodyPr>
          <a:lstStyle/>
          <a:p>
            <a:pPr algn="l">
              <a:spcBef>
                <a:spcPct val="50000"/>
              </a:spcBef>
              <a:defRPr/>
            </a:pPr>
            <a:r>
              <a:rPr lang="en-US" sz="1000">
                <a:cs typeface="Arial" charset="0"/>
              </a:rPr>
              <a:t>DRAFT – FOR DISCUSSION PURPOSES ONLY</a:t>
            </a:r>
            <a:endParaRPr lang="en-US" sz="1000"/>
          </a:p>
        </p:txBody>
      </p:sp>
    </p:spTree>
  </p:cSld>
  <p:clrMap bg1="lt1" tx1="dk1" bg2="lt2" tx2="dk2" accent1="accent1" accent2="accent2" accent3="accent3" accent4="accent4" accent5="accent5" accent6="accent6" hlink="hlink" folHlink="folHlink"/>
  <p:sldLayoutIdLst>
    <p:sldLayoutId id="2147483696"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ransition/>
  <p:timing>
    <p:tnLst>
      <p:par>
        <p:cTn id="1" dur="indefinite" restart="never" nodeType="tmRoot"/>
      </p:par>
    </p:tnLst>
  </p:timing>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Black" pitchFamily="34" charset="0"/>
        </a:defRPr>
      </a:lvl2pPr>
      <a:lvl3pPr algn="l" rtl="0" eaLnBrk="0" fontAlgn="base" hangingPunct="0">
        <a:spcBef>
          <a:spcPct val="0"/>
        </a:spcBef>
        <a:spcAft>
          <a:spcPct val="0"/>
        </a:spcAft>
        <a:defRPr sz="4000">
          <a:solidFill>
            <a:schemeClr val="tx2"/>
          </a:solidFill>
          <a:latin typeface="Arial Black" pitchFamily="34" charset="0"/>
        </a:defRPr>
      </a:lvl3pPr>
      <a:lvl4pPr algn="l" rtl="0" eaLnBrk="0" fontAlgn="base" hangingPunct="0">
        <a:spcBef>
          <a:spcPct val="0"/>
        </a:spcBef>
        <a:spcAft>
          <a:spcPct val="0"/>
        </a:spcAft>
        <a:defRPr sz="4000">
          <a:solidFill>
            <a:schemeClr val="tx2"/>
          </a:solidFill>
          <a:latin typeface="Arial Black" pitchFamily="34" charset="0"/>
        </a:defRPr>
      </a:lvl4pPr>
      <a:lvl5pPr algn="l" rtl="0" eaLnBrk="0" fontAlgn="base" hangingPunct="0">
        <a:spcBef>
          <a:spcPct val="0"/>
        </a:spcBef>
        <a:spcAft>
          <a:spcPct val="0"/>
        </a:spcAft>
        <a:defRPr sz="4000">
          <a:solidFill>
            <a:schemeClr val="tx2"/>
          </a:solidFill>
          <a:latin typeface="Arial Black" pitchFamily="34" charset="0"/>
        </a:defRPr>
      </a:lvl5pPr>
      <a:lvl6pPr marL="457200" algn="l" rtl="0" fontAlgn="base">
        <a:spcBef>
          <a:spcPct val="0"/>
        </a:spcBef>
        <a:spcAft>
          <a:spcPct val="0"/>
        </a:spcAft>
        <a:defRPr sz="4000">
          <a:solidFill>
            <a:schemeClr val="tx2"/>
          </a:solidFill>
          <a:latin typeface="Arial Black" pitchFamily="34" charset="0"/>
        </a:defRPr>
      </a:lvl6pPr>
      <a:lvl7pPr marL="914400" algn="l" rtl="0" fontAlgn="base">
        <a:spcBef>
          <a:spcPct val="0"/>
        </a:spcBef>
        <a:spcAft>
          <a:spcPct val="0"/>
        </a:spcAft>
        <a:defRPr sz="4000">
          <a:solidFill>
            <a:schemeClr val="tx2"/>
          </a:solidFill>
          <a:latin typeface="Arial Black" pitchFamily="34" charset="0"/>
        </a:defRPr>
      </a:lvl7pPr>
      <a:lvl8pPr marL="1371600" algn="l" rtl="0" fontAlgn="base">
        <a:spcBef>
          <a:spcPct val="0"/>
        </a:spcBef>
        <a:spcAft>
          <a:spcPct val="0"/>
        </a:spcAft>
        <a:defRPr sz="4000">
          <a:solidFill>
            <a:schemeClr val="tx2"/>
          </a:solidFill>
          <a:latin typeface="Arial Black" pitchFamily="34" charset="0"/>
        </a:defRPr>
      </a:lvl8pPr>
      <a:lvl9pPr marL="1828800" algn="l" rtl="0" fontAlgn="base">
        <a:spcBef>
          <a:spcPct val="0"/>
        </a:spcBef>
        <a:spcAft>
          <a:spcPct val="0"/>
        </a:spcAft>
        <a:defRPr sz="40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rgbClr val="003300"/>
        </a:buClr>
        <a:buSzPct val="85000"/>
        <a:buFont typeface="Wingdings" pitchFamily="2" charset="2"/>
        <a:buChar char="w"/>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FF9900"/>
        </a:buClr>
        <a:buSzPct val="75000"/>
        <a:buFont typeface="Wingdings" pitchFamily="2" charset="2"/>
        <a:buChar char="§"/>
        <a:defRPr sz="2400" b="1" i="1">
          <a:solidFill>
            <a:srgbClr val="1E5A3C"/>
          </a:solidFill>
          <a:latin typeface="+mn-lt"/>
        </a:defRPr>
      </a:lvl2pPr>
      <a:lvl3pPr marL="1143000" indent="-228600" algn="l" rtl="0" eaLnBrk="0" fontAlgn="base" hangingPunct="0">
        <a:spcBef>
          <a:spcPct val="20000"/>
        </a:spcBef>
        <a:spcAft>
          <a:spcPct val="0"/>
        </a:spcAft>
        <a:buClr>
          <a:srgbClr val="003300"/>
        </a:buClr>
        <a:buChar char="•"/>
        <a:defRPr sz="2000" b="1">
          <a:solidFill>
            <a:schemeClr val="tx1"/>
          </a:solidFill>
          <a:latin typeface="+mn-lt"/>
        </a:defRPr>
      </a:lvl3pPr>
      <a:lvl4pPr marL="1600200" indent="-228600" algn="l" rtl="0" eaLnBrk="0" fontAlgn="base" hangingPunct="0">
        <a:spcBef>
          <a:spcPct val="20000"/>
        </a:spcBef>
        <a:spcAft>
          <a:spcPct val="0"/>
        </a:spcAft>
        <a:buClr>
          <a:srgbClr val="006600"/>
        </a:buClr>
        <a:buChar char="•"/>
        <a:defRPr sz="2000">
          <a:solidFill>
            <a:schemeClr val="tx1"/>
          </a:solidFill>
          <a:latin typeface="+mn-lt"/>
        </a:defRPr>
      </a:lvl4pPr>
      <a:lvl5pPr marL="2057400" indent="-228600" algn="l" rtl="0" eaLnBrk="0" fontAlgn="base" hangingPunct="0">
        <a:spcBef>
          <a:spcPct val="20000"/>
        </a:spcBef>
        <a:spcAft>
          <a:spcPct val="0"/>
        </a:spcAft>
        <a:buClr>
          <a:srgbClr val="FFD215"/>
        </a:buClr>
        <a:buFont typeface="Wingdings" pitchFamily="2" charset="2"/>
        <a:buChar char="§"/>
        <a:defRPr b="1">
          <a:solidFill>
            <a:srgbClr val="1E5A3C"/>
          </a:solidFill>
          <a:latin typeface="+mn-lt"/>
        </a:defRPr>
      </a:lvl5pPr>
      <a:lvl6pPr marL="2514600" indent="-228600" algn="l" rtl="0" fontAlgn="base">
        <a:spcBef>
          <a:spcPct val="20000"/>
        </a:spcBef>
        <a:spcAft>
          <a:spcPct val="0"/>
        </a:spcAft>
        <a:buClr>
          <a:srgbClr val="FFD215"/>
        </a:buClr>
        <a:buFont typeface="Wingdings" pitchFamily="2" charset="2"/>
        <a:buChar char="§"/>
        <a:defRPr b="1">
          <a:solidFill>
            <a:srgbClr val="1E5A3C"/>
          </a:solidFill>
          <a:latin typeface="+mn-lt"/>
        </a:defRPr>
      </a:lvl6pPr>
      <a:lvl7pPr marL="2971800" indent="-228600" algn="l" rtl="0" fontAlgn="base">
        <a:spcBef>
          <a:spcPct val="20000"/>
        </a:spcBef>
        <a:spcAft>
          <a:spcPct val="0"/>
        </a:spcAft>
        <a:buClr>
          <a:srgbClr val="FFD215"/>
        </a:buClr>
        <a:buFont typeface="Wingdings" pitchFamily="2" charset="2"/>
        <a:buChar char="§"/>
        <a:defRPr b="1">
          <a:solidFill>
            <a:srgbClr val="1E5A3C"/>
          </a:solidFill>
          <a:latin typeface="+mn-lt"/>
        </a:defRPr>
      </a:lvl7pPr>
      <a:lvl8pPr marL="3429000" indent="-228600" algn="l" rtl="0" fontAlgn="base">
        <a:spcBef>
          <a:spcPct val="20000"/>
        </a:spcBef>
        <a:spcAft>
          <a:spcPct val="0"/>
        </a:spcAft>
        <a:buClr>
          <a:srgbClr val="FFD215"/>
        </a:buClr>
        <a:buFont typeface="Wingdings" pitchFamily="2" charset="2"/>
        <a:buChar char="§"/>
        <a:defRPr b="1">
          <a:solidFill>
            <a:srgbClr val="1E5A3C"/>
          </a:solidFill>
          <a:latin typeface="+mn-lt"/>
        </a:defRPr>
      </a:lvl8pPr>
      <a:lvl9pPr marL="3886200" indent="-228600" algn="l" rtl="0" fontAlgn="base">
        <a:spcBef>
          <a:spcPct val="20000"/>
        </a:spcBef>
        <a:spcAft>
          <a:spcPct val="0"/>
        </a:spcAft>
        <a:buClr>
          <a:srgbClr val="FFD215"/>
        </a:buClr>
        <a:buFont typeface="Wingdings" pitchFamily="2" charset="2"/>
        <a:buChar char="§"/>
        <a:defRPr b="1">
          <a:solidFill>
            <a:srgbClr val="1E5A3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hyperlink" Target="http://www.eipconline.com/" TargetMode="External"/><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ctrTitle"/>
          </p:nvPr>
        </p:nvSpPr>
        <p:spPr>
          <a:xfrm>
            <a:off x="873125" y="1261814"/>
            <a:ext cx="7620000" cy="2019549"/>
          </a:xfrm>
          <a:noFill/>
        </p:spPr>
        <p:txBody>
          <a:bodyPr/>
          <a:lstStyle/>
          <a:p>
            <a:pPr eaLnBrk="1" hangingPunct="1">
              <a:spcBef>
                <a:spcPct val="10000"/>
              </a:spcBef>
            </a:pPr>
            <a:r>
              <a:rPr lang="en-US" b="1" dirty="0" smtClean="0">
                <a:solidFill>
                  <a:schemeClr val="tx1"/>
                </a:solidFill>
              </a:rPr>
              <a:t>EIPC Roll-Up</a:t>
            </a:r>
            <a:br>
              <a:rPr lang="en-US" b="1" dirty="0" smtClean="0">
                <a:solidFill>
                  <a:schemeClr val="tx1"/>
                </a:solidFill>
              </a:rPr>
            </a:br>
            <a:r>
              <a:rPr lang="en-US" b="1" dirty="0" err="1" smtClean="0">
                <a:solidFill>
                  <a:schemeClr val="tx1"/>
                </a:solidFill>
              </a:rPr>
              <a:t>Powerflow</a:t>
            </a:r>
            <a:r>
              <a:rPr lang="en-US" b="1" dirty="0" smtClean="0">
                <a:solidFill>
                  <a:schemeClr val="tx1"/>
                </a:solidFill>
              </a:rPr>
              <a:t> Model</a:t>
            </a:r>
            <a:endParaRPr lang="en-US" dirty="0" smtClean="0">
              <a:solidFill>
                <a:srgbClr val="1E5A46"/>
              </a:solidFill>
              <a:latin typeface="Myriad Roman" pitchFamily="34" charset="0"/>
            </a:endParaRPr>
          </a:p>
        </p:txBody>
      </p:sp>
      <p:sp>
        <p:nvSpPr>
          <p:cNvPr id="5123" name="Rectangle 6"/>
          <p:cNvSpPr>
            <a:spLocks noChangeArrowheads="1"/>
          </p:cNvSpPr>
          <p:nvPr/>
        </p:nvSpPr>
        <p:spPr bwMode="auto">
          <a:xfrm>
            <a:off x="774700" y="3532188"/>
            <a:ext cx="5135563" cy="1128712"/>
          </a:xfrm>
          <a:prstGeom prst="rect">
            <a:avLst/>
          </a:prstGeom>
          <a:noFill/>
          <a:ln w="9525" algn="ctr">
            <a:noFill/>
            <a:miter lim="800000"/>
            <a:headEnd/>
            <a:tailEnd/>
          </a:ln>
        </p:spPr>
        <p:txBody>
          <a:bodyPr>
            <a:spAutoFit/>
          </a:bodyPr>
          <a:lstStyle/>
          <a:p>
            <a:pPr algn="l"/>
            <a:r>
              <a:rPr lang="en-US" sz="2800" dirty="0" smtClean="0"/>
              <a:t>Zach Smith</a:t>
            </a:r>
            <a:endParaRPr lang="en-US" sz="2800" dirty="0"/>
          </a:p>
          <a:p>
            <a:pPr algn="l"/>
            <a:r>
              <a:rPr lang="en-US" sz="2000" i="1" dirty="0" smtClean="0">
                <a:solidFill>
                  <a:srgbClr val="1E5A46"/>
                </a:solidFill>
              </a:rPr>
              <a:t>Director, Transmission Planning</a:t>
            </a:r>
            <a:endParaRPr lang="en-US" sz="2000" i="1" dirty="0">
              <a:solidFill>
                <a:srgbClr val="1E5A46"/>
              </a:solidFill>
            </a:endParaRPr>
          </a:p>
          <a:p>
            <a:pPr algn="l"/>
            <a:r>
              <a:rPr lang="en-US" sz="2000" i="1" dirty="0">
                <a:solidFill>
                  <a:srgbClr val="1E5A46"/>
                </a:solidFill>
              </a:rPr>
              <a:t>New York Independent System Operator</a:t>
            </a:r>
            <a:endParaRPr lang="en-US" sz="2000" dirty="0"/>
          </a:p>
        </p:txBody>
      </p:sp>
      <p:sp>
        <p:nvSpPr>
          <p:cNvPr id="5124" name="Text Box 7"/>
          <p:cNvSpPr txBox="1">
            <a:spLocks noChangeArrowheads="1"/>
          </p:cNvSpPr>
          <p:nvPr/>
        </p:nvSpPr>
        <p:spPr bwMode="auto">
          <a:xfrm>
            <a:off x="682625" y="4800600"/>
            <a:ext cx="7867650" cy="969496"/>
          </a:xfrm>
          <a:prstGeom prst="rect">
            <a:avLst/>
          </a:prstGeom>
          <a:noFill/>
          <a:ln w="6350" algn="ctr">
            <a:noFill/>
            <a:miter lim="800000"/>
            <a:headEnd/>
            <a:tailEnd/>
          </a:ln>
        </p:spPr>
        <p:txBody>
          <a:bodyPr lIns="182880" tIns="137160" rIns="182880" bIns="137160">
            <a:spAutoFit/>
          </a:bodyPr>
          <a:lstStyle/>
          <a:p>
            <a:pPr marL="342900" indent="-342900" algn="l"/>
            <a:r>
              <a:rPr lang="en-US" sz="2400" dirty="0" smtClean="0"/>
              <a:t>IPTF/EGCWG Meeting</a:t>
            </a:r>
            <a:endParaRPr lang="en-US" sz="2400" dirty="0"/>
          </a:p>
          <a:p>
            <a:pPr marL="342900" indent="-342900" algn="l" eaLnBrk="1" hangingPunct="1">
              <a:spcBef>
                <a:spcPct val="5000"/>
              </a:spcBef>
              <a:buClr>
                <a:srgbClr val="005837"/>
              </a:buClr>
              <a:buFont typeface="Wingdings" pitchFamily="2" charset="2"/>
              <a:buNone/>
            </a:pPr>
            <a:r>
              <a:rPr lang="en-US" sz="2000" i="1" dirty="0" smtClean="0">
                <a:solidFill>
                  <a:srgbClr val="1E5A46"/>
                </a:solidFill>
              </a:rPr>
              <a:t>November 25, 2013</a:t>
            </a:r>
            <a:endParaRPr lang="en-US" sz="2000" i="1" dirty="0">
              <a:solidFill>
                <a:srgbClr val="1E5A46"/>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66738" y="694540"/>
            <a:ext cx="8277225" cy="696110"/>
          </a:xfrm>
        </p:spPr>
        <p:txBody>
          <a:bodyPr/>
          <a:lstStyle/>
          <a:p>
            <a:pPr eaLnBrk="1" hangingPunct="1"/>
            <a:r>
              <a:rPr lang="en-US" dirty="0" smtClean="0"/>
              <a:t>System Model Assumptions</a:t>
            </a:r>
          </a:p>
        </p:txBody>
      </p:sp>
      <p:sp>
        <p:nvSpPr>
          <p:cNvPr id="6147" name="Rectangle 3"/>
          <p:cNvSpPr>
            <a:spLocks noGrp="1" noChangeArrowheads="1"/>
          </p:cNvSpPr>
          <p:nvPr>
            <p:ph type="body" idx="1"/>
          </p:nvPr>
        </p:nvSpPr>
        <p:spPr>
          <a:xfrm>
            <a:off x="498474" y="1493838"/>
            <a:ext cx="8269745" cy="4816475"/>
          </a:xfrm>
        </p:spPr>
        <p:txBody>
          <a:bodyPr/>
          <a:lstStyle/>
          <a:p>
            <a:pPr eaLnBrk="1" hangingPunct="1">
              <a:spcBef>
                <a:spcPct val="50000"/>
              </a:spcBef>
            </a:pPr>
            <a:r>
              <a:rPr lang="en-US" b="0" dirty="0" smtClean="0"/>
              <a:t>New Transmission Projects</a:t>
            </a:r>
          </a:p>
          <a:p>
            <a:pPr lvl="1" eaLnBrk="1" hangingPunct="1">
              <a:spcBef>
                <a:spcPct val="50000"/>
              </a:spcBef>
            </a:pPr>
            <a:r>
              <a:rPr lang="en-US" b="0" dirty="0" smtClean="0"/>
              <a:t>PAs have agreed to the following terms to describe the status of future transmission projects:</a:t>
            </a:r>
          </a:p>
          <a:p>
            <a:pPr lvl="2" eaLnBrk="1" hangingPunct="1">
              <a:spcBef>
                <a:spcPct val="50000"/>
              </a:spcBef>
            </a:pPr>
            <a:r>
              <a:rPr lang="en-US" b="0" dirty="0" smtClean="0"/>
              <a:t>Planned – The project has completed the respective PA’s planning process, including any applicable regional planning process approvals (for example, ISO or RTO approvals), but specific contractual obligations have not been committed to, or regulatory approvals obtained.</a:t>
            </a:r>
          </a:p>
          <a:p>
            <a:pPr lvl="2" eaLnBrk="1" hangingPunct="1">
              <a:spcBef>
                <a:spcPct val="50000"/>
              </a:spcBef>
            </a:pPr>
            <a:r>
              <a:rPr lang="en-US" b="0" dirty="0" smtClean="0"/>
              <a:t>Proposed – The project has been proposed but not yet completed the respective PA’s planning process now received applicable regional planning process approvals.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66738" y="694540"/>
            <a:ext cx="8277225" cy="696110"/>
          </a:xfrm>
        </p:spPr>
        <p:txBody>
          <a:bodyPr/>
          <a:lstStyle/>
          <a:p>
            <a:pPr eaLnBrk="1" hangingPunct="1"/>
            <a:r>
              <a:rPr lang="en-US" dirty="0" smtClean="0"/>
              <a:t>System Model Assumptions</a:t>
            </a:r>
          </a:p>
        </p:txBody>
      </p:sp>
      <p:sp>
        <p:nvSpPr>
          <p:cNvPr id="6147" name="Rectangle 3"/>
          <p:cNvSpPr>
            <a:spLocks noGrp="1" noChangeArrowheads="1"/>
          </p:cNvSpPr>
          <p:nvPr>
            <p:ph type="body" idx="1"/>
          </p:nvPr>
        </p:nvSpPr>
        <p:spPr>
          <a:xfrm>
            <a:off x="498474" y="1493838"/>
            <a:ext cx="8269745" cy="4816475"/>
          </a:xfrm>
        </p:spPr>
        <p:txBody>
          <a:bodyPr/>
          <a:lstStyle/>
          <a:p>
            <a:pPr eaLnBrk="1" hangingPunct="1">
              <a:spcBef>
                <a:spcPct val="50000"/>
              </a:spcBef>
            </a:pPr>
            <a:r>
              <a:rPr lang="en-US" b="0" dirty="0" smtClean="0"/>
              <a:t>New Transmission Projects</a:t>
            </a:r>
          </a:p>
          <a:p>
            <a:pPr lvl="1" eaLnBrk="1" hangingPunct="1">
              <a:spcBef>
                <a:spcPct val="50000"/>
              </a:spcBef>
            </a:pPr>
            <a:r>
              <a:rPr lang="en-US" b="0" dirty="0" smtClean="0"/>
              <a:t>NYISO includes the following transmissions projects as:</a:t>
            </a:r>
          </a:p>
          <a:p>
            <a:pPr lvl="2" eaLnBrk="1" hangingPunct="1">
              <a:spcBef>
                <a:spcPct val="50000"/>
              </a:spcBef>
            </a:pPr>
            <a:r>
              <a:rPr lang="en-US" b="0" dirty="0" smtClean="0"/>
              <a:t>Planned – Firm transmission projects as listed in the 2013 Gold Book.</a:t>
            </a:r>
          </a:p>
          <a:p>
            <a:pPr lvl="2" eaLnBrk="1" hangingPunct="1">
              <a:spcBef>
                <a:spcPct val="50000"/>
              </a:spcBef>
            </a:pPr>
            <a:r>
              <a:rPr lang="en-US" b="0" dirty="0" smtClean="0"/>
              <a:t>Proposed – Transmission associated with proposed generation projects.</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66738" y="694540"/>
            <a:ext cx="8277225" cy="696110"/>
          </a:xfrm>
        </p:spPr>
        <p:txBody>
          <a:bodyPr/>
          <a:lstStyle/>
          <a:p>
            <a:pPr eaLnBrk="1" hangingPunct="1"/>
            <a:r>
              <a:rPr lang="en-US" dirty="0" smtClean="0"/>
              <a:t>System Model Assumptions</a:t>
            </a:r>
          </a:p>
        </p:txBody>
      </p:sp>
      <p:sp>
        <p:nvSpPr>
          <p:cNvPr id="6147" name="Rectangle 3"/>
          <p:cNvSpPr>
            <a:spLocks noGrp="1" noChangeArrowheads="1"/>
          </p:cNvSpPr>
          <p:nvPr>
            <p:ph type="body" idx="1"/>
          </p:nvPr>
        </p:nvSpPr>
        <p:spPr>
          <a:xfrm>
            <a:off x="498474" y="1493838"/>
            <a:ext cx="8269745" cy="4816475"/>
          </a:xfrm>
        </p:spPr>
        <p:txBody>
          <a:bodyPr/>
          <a:lstStyle/>
          <a:p>
            <a:pPr eaLnBrk="1" hangingPunct="1">
              <a:spcBef>
                <a:spcPct val="50000"/>
              </a:spcBef>
            </a:pPr>
            <a:r>
              <a:rPr lang="en-US" b="0" dirty="0" smtClean="0"/>
              <a:t>New Generation Projects</a:t>
            </a:r>
          </a:p>
          <a:p>
            <a:pPr lvl="1" eaLnBrk="1" hangingPunct="1">
              <a:spcBef>
                <a:spcPct val="50000"/>
              </a:spcBef>
            </a:pPr>
            <a:r>
              <a:rPr lang="en-US" b="0" dirty="0" smtClean="0"/>
              <a:t>PAs have agreed to the following terms to describe the status of future generation projects:</a:t>
            </a:r>
          </a:p>
          <a:p>
            <a:pPr lvl="2" eaLnBrk="1" hangingPunct="1">
              <a:spcBef>
                <a:spcPct val="50000"/>
              </a:spcBef>
            </a:pPr>
            <a:r>
              <a:rPr lang="en-US" b="0" dirty="0" smtClean="0"/>
              <a:t>Committed – The resource has completed the interconnection request process, or has obtained applicable transmission service.</a:t>
            </a:r>
          </a:p>
          <a:p>
            <a:pPr lvl="2" eaLnBrk="1" hangingPunct="1">
              <a:spcBef>
                <a:spcPct val="50000"/>
              </a:spcBef>
            </a:pPr>
            <a:r>
              <a:rPr lang="en-US" b="0" dirty="0" smtClean="0"/>
              <a:t>Proposed – The resource has been proposed and included in the planning process, but does not have applicable transmission service.</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smtClean="0"/>
              <a:t>Gap Analysis</a:t>
            </a:r>
          </a:p>
        </p:txBody>
      </p:sp>
      <p:sp>
        <p:nvSpPr>
          <p:cNvPr id="39939" name="Content Placeholder 2"/>
          <p:cNvSpPr>
            <a:spLocks noGrp="1"/>
          </p:cNvSpPr>
          <p:nvPr>
            <p:ph idx="1"/>
          </p:nvPr>
        </p:nvSpPr>
        <p:spPr/>
        <p:txBody>
          <a:bodyPr/>
          <a:lstStyle/>
          <a:p>
            <a:pPr eaLnBrk="1" hangingPunct="1"/>
            <a:r>
              <a:rPr lang="en-US" b="0" dirty="0" smtClean="0"/>
              <a:t>PAs analyzed their system to determine if the coordinated plan had any gaps such as:</a:t>
            </a:r>
          </a:p>
          <a:p>
            <a:pPr lvl="1" eaLnBrk="1" hangingPunct="1"/>
            <a:r>
              <a:rPr lang="en-US" b="0" dirty="0" smtClean="0"/>
              <a:t>Pre-existing system conditions</a:t>
            </a:r>
          </a:p>
          <a:p>
            <a:pPr lvl="1" eaLnBrk="1" hangingPunct="1"/>
            <a:r>
              <a:rPr lang="en-US" b="0" dirty="0" smtClean="0"/>
              <a:t>Adverse impacts due to neighboring PA plans</a:t>
            </a:r>
          </a:p>
          <a:p>
            <a:pPr eaLnBrk="1" hangingPunct="1"/>
            <a:r>
              <a:rPr lang="en-US" b="0" dirty="0" smtClean="0"/>
              <a:t>No gaps reported for NYISO</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304800" y="274638"/>
            <a:ext cx="8458200" cy="1143000"/>
          </a:xfrm>
        </p:spPr>
        <p:txBody>
          <a:bodyPr/>
          <a:lstStyle/>
          <a:p>
            <a:pPr eaLnBrk="1" hangingPunct="1"/>
            <a:r>
              <a:rPr lang="en-US" smtClean="0"/>
              <a:t>Inter-Area Enhancements</a:t>
            </a:r>
          </a:p>
        </p:txBody>
      </p:sp>
      <p:sp>
        <p:nvSpPr>
          <p:cNvPr id="41987" name="Content Placeholder 2"/>
          <p:cNvSpPr>
            <a:spLocks noGrp="1"/>
          </p:cNvSpPr>
          <p:nvPr>
            <p:ph idx="1"/>
          </p:nvPr>
        </p:nvSpPr>
        <p:spPr/>
        <p:txBody>
          <a:bodyPr/>
          <a:lstStyle/>
          <a:p>
            <a:pPr eaLnBrk="1" hangingPunct="1"/>
            <a:r>
              <a:rPr lang="en-US" b="0" dirty="0" smtClean="0"/>
              <a:t>PAs examine projects near their borders and coordinate with neighbors on combined system enhancements to address any gaps identified.</a:t>
            </a:r>
          </a:p>
          <a:p>
            <a:pPr eaLnBrk="1" hangingPunct="1"/>
            <a:r>
              <a:rPr lang="en-US" b="0" dirty="0" smtClean="0"/>
              <a:t>Some potential enhancements are being considered by MISO.</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66738" y="694540"/>
            <a:ext cx="8277225" cy="696110"/>
          </a:xfrm>
        </p:spPr>
        <p:txBody>
          <a:bodyPr/>
          <a:lstStyle/>
          <a:p>
            <a:pPr eaLnBrk="1" hangingPunct="1"/>
            <a:r>
              <a:rPr lang="en-US" dirty="0" smtClean="0"/>
              <a:t>Next Steps</a:t>
            </a:r>
          </a:p>
        </p:txBody>
      </p:sp>
      <p:sp>
        <p:nvSpPr>
          <p:cNvPr id="6147" name="Rectangle 3"/>
          <p:cNvSpPr>
            <a:spLocks noGrp="1" noChangeArrowheads="1"/>
          </p:cNvSpPr>
          <p:nvPr>
            <p:ph type="body" idx="1"/>
          </p:nvPr>
        </p:nvSpPr>
        <p:spPr>
          <a:xfrm>
            <a:off x="498474" y="1493838"/>
            <a:ext cx="8269745" cy="4816475"/>
          </a:xfrm>
        </p:spPr>
        <p:txBody>
          <a:bodyPr/>
          <a:lstStyle/>
          <a:p>
            <a:pPr eaLnBrk="1" hangingPunct="1">
              <a:spcBef>
                <a:spcPct val="50000"/>
              </a:spcBef>
            </a:pPr>
            <a:r>
              <a:rPr lang="en-US" b="0" dirty="0" smtClean="0"/>
              <a:t>EIPC Schedule</a:t>
            </a:r>
          </a:p>
          <a:p>
            <a:pPr lvl="1" eaLnBrk="1" hangingPunct="1">
              <a:spcBef>
                <a:spcPts val="600"/>
              </a:spcBef>
            </a:pPr>
            <a:r>
              <a:rPr lang="en-US" b="0" dirty="0" smtClean="0"/>
              <a:t>November 22, 2013 – Distribute report on roll-up cases, contingency results, transfer testing, and make cases available to those with CEII clearance</a:t>
            </a:r>
          </a:p>
          <a:p>
            <a:pPr lvl="1" eaLnBrk="1" hangingPunct="1">
              <a:spcBef>
                <a:spcPts val="600"/>
              </a:spcBef>
            </a:pPr>
            <a:r>
              <a:rPr lang="en-US" b="0" dirty="0" smtClean="0"/>
              <a:t>December </a:t>
            </a:r>
            <a:r>
              <a:rPr lang="en-US" b="0" dirty="0" smtClean="0"/>
              <a:t>13, </a:t>
            </a:r>
            <a:r>
              <a:rPr lang="en-US" b="0" dirty="0" smtClean="0"/>
              <a:t>2013 – EIPC Webinar on possible scenarios and roll-up case report</a:t>
            </a:r>
          </a:p>
          <a:p>
            <a:pPr lvl="1" eaLnBrk="1" hangingPunct="1">
              <a:spcBef>
                <a:spcPts val="600"/>
              </a:spcBef>
            </a:pPr>
            <a:r>
              <a:rPr lang="en-US" b="0" dirty="0" smtClean="0"/>
              <a:t>December 2013 to February 2014 – Regional meetings to discuss stakeholder feedback on possible scenarios and selection</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66738" y="694540"/>
            <a:ext cx="8277225" cy="696110"/>
          </a:xfrm>
        </p:spPr>
        <p:txBody>
          <a:bodyPr/>
          <a:lstStyle/>
          <a:p>
            <a:pPr eaLnBrk="1" hangingPunct="1"/>
            <a:r>
              <a:rPr lang="en-US" dirty="0" smtClean="0"/>
              <a:t>Next Steps</a:t>
            </a:r>
          </a:p>
        </p:txBody>
      </p:sp>
      <p:sp>
        <p:nvSpPr>
          <p:cNvPr id="6147" name="Rectangle 3"/>
          <p:cNvSpPr>
            <a:spLocks noGrp="1" noChangeArrowheads="1"/>
          </p:cNvSpPr>
          <p:nvPr>
            <p:ph type="body" idx="1"/>
          </p:nvPr>
        </p:nvSpPr>
        <p:spPr>
          <a:xfrm>
            <a:off x="498474" y="1493838"/>
            <a:ext cx="8269745" cy="4816475"/>
          </a:xfrm>
        </p:spPr>
        <p:txBody>
          <a:bodyPr/>
          <a:lstStyle/>
          <a:p>
            <a:pPr eaLnBrk="1" hangingPunct="1">
              <a:spcBef>
                <a:spcPct val="50000"/>
              </a:spcBef>
            </a:pPr>
            <a:r>
              <a:rPr lang="en-US" b="0" dirty="0" smtClean="0"/>
              <a:t>EIPC Schedule</a:t>
            </a:r>
          </a:p>
          <a:p>
            <a:pPr lvl="1" eaLnBrk="1" hangingPunct="1">
              <a:spcBef>
                <a:spcPts val="600"/>
              </a:spcBef>
            </a:pPr>
            <a:r>
              <a:rPr lang="en-US" b="0" dirty="0" smtClean="0"/>
              <a:t>January 14, 2014 – Stakeholder input on possible scenarios due</a:t>
            </a:r>
          </a:p>
          <a:p>
            <a:pPr lvl="1" eaLnBrk="1" hangingPunct="1">
              <a:spcBef>
                <a:spcPts val="600"/>
              </a:spcBef>
            </a:pPr>
            <a:r>
              <a:rPr lang="en-US" b="0" dirty="0" smtClean="0"/>
              <a:t>February 26, 2014 – EIPC Webinar to discuss stakeholder feedback on scenario options and finalize scenarios to be studied in 2014</a:t>
            </a:r>
          </a:p>
          <a:p>
            <a:pPr lvl="1" eaLnBrk="1" hangingPunct="1">
              <a:spcBef>
                <a:spcPts val="600"/>
              </a:spcBef>
            </a:pPr>
            <a:r>
              <a:rPr lang="en-US" b="0" dirty="0" smtClean="0"/>
              <a:t>March 7, 2014 – Stakeholder final comments on the scenarios due to regional process</a:t>
            </a:r>
          </a:p>
          <a:p>
            <a:pPr lvl="1" eaLnBrk="1" hangingPunct="1">
              <a:spcBef>
                <a:spcPts val="600"/>
              </a:spcBef>
            </a:pPr>
            <a:r>
              <a:rPr lang="en-US" b="0" dirty="0" smtClean="0"/>
              <a:t>March 2014 – EIPC consideration of comments on scenario selection and final determination of scenarios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66738" y="694540"/>
            <a:ext cx="8277225" cy="696110"/>
          </a:xfrm>
        </p:spPr>
        <p:txBody>
          <a:bodyPr/>
          <a:lstStyle/>
          <a:p>
            <a:pPr eaLnBrk="1" hangingPunct="1"/>
            <a:r>
              <a:rPr lang="en-US" dirty="0" smtClean="0"/>
              <a:t>Next Steps</a:t>
            </a:r>
          </a:p>
        </p:txBody>
      </p:sp>
      <p:sp>
        <p:nvSpPr>
          <p:cNvPr id="6147" name="Rectangle 3"/>
          <p:cNvSpPr>
            <a:spLocks noGrp="1" noChangeArrowheads="1"/>
          </p:cNvSpPr>
          <p:nvPr>
            <p:ph type="body" idx="1"/>
          </p:nvPr>
        </p:nvSpPr>
        <p:spPr>
          <a:xfrm>
            <a:off x="498474" y="1493838"/>
            <a:ext cx="8269745" cy="4816475"/>
          </a:xfrm>
        </p:spPr>
        <p:txBody>
          <a:bodyPr/>
          <a:lstStyle/>
          <a:p>
            <a:pPr eaLnBrk="1" hangingPunct="1">
              <a:spcBef>
                <a:spcPct val="50000"/>
              </a:spcBef>
            </a:pPr>
            <a:r>
              <a:rPr lang="en-US" b="0" dirty="0" smtClean="0"/>
              <a:t>EIPC Schedule</a:t>
            </a:r>
          </a:p>
          <a:p>
            <a:pPr lvl="1" eaLnBrk="1" hangingPunct="1">
              <a:spcBef>
                <a:spcPts val="600"/>
              </a:spcBef>
            </a:pPr>
            <a:r>
              <a:rPr lang="en-US" b="0" dirty="0" smtClean="0"/>
              <a:t>March 28, 2014 – Final scenario descriptions and 2014 schedule posted</a:t>
            </a:r>
          </a:p>
          <a:p>
            <a:pPr lvl="1" eaLnBrk="1" hangingPunct="1">
              <a:spcBef>
                <a:spcPts val="600"/>
              </a:spcBef>
            </a:pPr>
            <a:r>
              <a:rPr lang="en-US" b="0" dirty="0" smtClean="0"/>
              <a:t>March 31, 2014 – SSMLFWG begins work on scenarios</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66738" y="694540"/>
            <a:ext cx="8277225" cy="696110"/>
          </a:xfrm>
        </p:spPr>
        <p:txBody>
          <a:bodyPr/>
          <a:lstStyle/>
          <a:p>
            <a:pPr eaLnBrk="1" hangingPunct="1"/>
            <a:r>
              <a:rPr lang="en-US" dirty="0" smtClean="0"/>
              <a:t>EIPC Supporting Activities</a:t>
            </a:r>
          </a:p>
        </p:txBody>
      </p:sp>
      <p:sp>
        <p:nvSpPr>
          <p:cNvPr id="6147" name="Rectangle 3"/>
          <p:cNvSpPr>
            <a:spLocks noGrp="1" noChangeArrowheads="1"/>
          </p:cNvSpPr>
          <p:nvPr>
            <p:ph type="body" idx="1"/>
          </p:nvPr>
        </p:nvSpPr>
        <p:spPr>
          <a:xfrm>
            <a:off x="498474" y="1493838"/>
            <a:ext cx="8269745" cy="4816475"/>
          </a:xfrm>
        </p:spPr>
        <p:txBody>
          <a:bodyPr/>
          <a:lstStyle/>
          <a:p>
            <a:pPr eaLnBrk="1" hangingPunct="1">
              <a:spcBef>
                <a:spcPts val="600"/>
              </a:spcBef>
            </a:pPr>
            <a:r>
              <a:rPr lang="en-US" b="0" dirty="0" smtClean="0"/>
              <a:t>CEII: Continue to make EIPC models available to those who have complete the EIPC CEII process (based on regional clearance)</a:t>
            </a:r>
          </a:p>
          <a:p>
            <a:pPr eaLnBrk="1" hangingPunct="1">
              <a:spcBef>
                <a:spcPts val="600"/>
              </a:spcBef>
            </a:pPr>
            <a:r>
              <a:rPr lang="en-US" b="0" dirty="0" smtClean="0"/>
              <a:t>Website: </a:t>
            </a:r>
            <a:r>
              <a:rPr lang="en-US" b="0" dirty="0" smtClean="0">
                <a:hlinkClick r:id="rId3"/>
              </a:rPr>
              <a:t>www.eipconline.com</a:t>
            </a:r>
            <a:endParaRPr lang="en-US" b="0" dirty="0" smtClean="0"/>
          </a:p>
          <a:p>
            <a:pPr lvl="1" eaLnBrk="1" hangingPunct="1">
              <a:spcBef>
                <a:spcPts val="600"/>
              </a:spcBef>
            </a:pPr>
            <a:r>
              <a:rPr lang="en-US" b="0" dirty="0" smtClean="0"/>
              <a:t>Continue to host the EIPC website</a:t>
            </a:r>
          </a:p>
          <a:p>
            <a:pPr lvl="1" eaLnBrk="1" hangingPunct="1">
              <a:spcBef>
                <a:spcPts val="600"/>
              </a:spcBef>
            </a:pPr>
            <a:r>
              <a:rPr lang="en-US" b="0" dirty="0" smtClean="0"/>
              <a:t>Review current EIPC website and recommended modifications as appropriate</a:t>
            </a:r>
          </a:p>
          <a:p>
            <a:pPr lvl="1" eaLnBrk="1" hangingPunct="1">
              <a:spcBef>
                <a:spcPts val="600"/>
              </a:spcBef>
            </a:pPr>
            <a:r>
              <a:rPr lang="en-US" b="0" dirty="0" smtClean="0"/>
              <a:t>Post material from both grant and non-grant EIPC activities</a:t>
            </a:r>
          </a:p>
          <a:p>
            <a:pPr lvl="1" eaLnBrk="1" hangingPunct="1">
              <a:spcBef>
                <a:spcPts val="600"/>
              </a:spcBef>
            </a:pPr>
            <a:endParaRPr lang="en-US" b="0"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NYISO Boilerplate Image.png"/>
          <p:cNvPicPr>
            <a:picLocks noChangeAspect="1"/>
          </p:cNvPicPr>
          <p:nvPr/>
        </p:nvPicPr>
        <p:blipFill>
          <a:blip r:embed="rId3" cstate="screen"/>
          <a:stretch>
            <a:fillRect/>
          </a:stretch>
        </p:blipFill>
        <p:spPr>
          <a:xfrm>
            <a:off x="1359673" y="1746643"/>
            <a:ext cx="6424653" cy="3364714"/>
          </a:xfrm>
          <a:prstGeom prst="rect">
            <a:avLst/>
          </a:prstGeom>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66738" y="694540"/>
            <a:ext cx="8277225" cy="696110"/>
          </a:xfrm>
        </p:spPr>
        <p:txBody>
          <a:bodyPr/>
          <a:lstStyle/>
          <a:p>
            <a:pPr eaLnBrk="1" hangingPunct="1"/>
            <a:r>
              <a:rPr lang="en-US" dirty="0" smtClean="0"/>
              <a:t>Agenda</a:t>
            </a:r>
          </a:p>
        </p:txBody>
      </p:sp>
      <p:sp>
        <p:nvSpPr>
          <p:cNvPr id="6147" name="Rectangle 3"/>
          <p:cNvSpPr>
            <a:spLocks noGrp="1" noChangeArrowheads="1"/>
          </p:cNvSpPr>
          <p:nvPr>
            <p:ph type="body" idx="1"/>
          </p:nvPr>
        </p:nvSpPr>
        <p:spPr>
          <a:xfrm>
            <a:off x="498475" y="1493838"/>
            <a:ext cx="8218488" cy="4681494"/>
          </a:xfrm>
        </p:spPr>
        <p:txBody>
          <a:bodyPr/>
          <a:lstStyle/>
          <a:p>
            <a:pPr eaLnBrk="1" hangingPunct="1">
              <a:spcBef>
                <a:spcPts val="600"/>
              </a:spcBef>
            </a:pPr>
            <a:r>
              <a:rPr lang="en-US" b="0" dirty="0" smtClean="0"/>
              <a:t>Background</a:t>
            </a:r>
          </a:p>
          <a:p>
            <a:pPr eaLnBrk="1" hangingPunct="1">
              <a:spcBef>
                <a:spcPts val="600"/>
              </a:spcBef>
            </a:pPr>
            <a:r>
              <a:rPr lang="en-US" b="0" dirty="0" smtClean="0"/>
              <a:t>System Model and Assumptions</a:t>
            </a:r>
          </a:p>
          <a:p>
            <a:pPr lvl="1" eaLnBrk="1" hangingPunct="1">
              <a:spcBef>
                <a:spcPts val="600"/>
              </a:spcBef>
            </a:pPr>
            <a:r>
              <a:rPr lang="en-US" b="0" dirty="0" smtClean="0"/>
              <a:t>Case Overview</a:t>
            </a:r>
          </a:p>
          <a:p>
            <a:pPr lvl="1" eaLnBrk="1" hangingPunct="1">
              <a:spcBef>
                <a:spcPts val="600"/>
              </a:spcBef>
            </a:pPr>
            <a:r>
              <a:rPr lang="en-US" b="0" dirty="0" smtClean="0"/>
              <a:t>Load Forecast</a:t>
            </a:r>
          </a:p>
          <a:p>
            <a:pPr lvl="1" eaLnBrk="1" hangingPunct="1">
              <a:spcBef>
                <a:spcPts val="600"/>
              </a:spcBef>
            </a:pPr>
            <a:r>
              <a:rPr lang="en-US" b="0" dirty="0" smtClean="0"/>
              <a:t>Energy Efficiency and Demand Response</a:t>
            </a:r>
          </a:p>
          <a:p>
            <a:pPr lvl="1" eaLnBrk="1" hangingPunct="1">
              <a:spcBef>
                <a:spcPts val="600"/>
              </a:spcBef>
            </a:pPr>
            <a:r>
              <a:rPr lang="en-US" b="0" dirty="0" smtClean="0"/>
              <a:t>Scheduled Area Interchange</a:t>
            </a:r>
          </a:p>
          <a:p>
            <a:pPr lvl="1" eaLnBrk="1" hangingPunct="1">
              <a:spcBef>
                <a:spcPts val="600"/>
              </a:spcBef>
            </a:pPr>
            <a:r>
              <a:rPr lang="en-US" b="0" dirty="0" smtClean="0"/>
              <a:t>Generation Dispatch</a:t>
            </a:r>
          </a:p>
          <a:p>
            <a:pPr lvl="1" eaLnBrk="1" hangingPunct="1">
              <a:spcBef>
                <a:spcPts val="600"/>
              </a:spcBef>
            </a:pPr>
            <a:r>
              <a:rPr lang="en-US" b="0" dirty="0" smtClean="0"/>
              <a:t>New Transmission Projects</a:t>
            </a:r>
          </a:p>
          <a:p>
            <a:pPr lvl="1" eaLnBrk="1" hangingPunct="1">
              <a:spcBef>
                <a:spcPts val="600"/>
              </a:spcBef>
            </a:pPr>
            <a:r>
              <a:rPr lang="en-US" b="0" dirty="0" smtClean="0"/>
              <a:t>New Generation Projects</a:t>
            </a:r>
          </a:p>
          <a:p>
            <a:pPr eaLnBrk="1" hangingPunct="1">
              <a:spcBef>
                <a:spcPts val="600"/>
              </a:spcBef>
            </a:pPr>
            <a:r>
              <a:rPr lang="en-US" b="0" dirty="0" smtClean="0"/>
              <a:t>Next Steps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66738" y="694540"/>
            <a:ext cx="8277225" cy="696110"/>
          </a:xfrm>
        </p:spPr>
        <p:txBody>
          <a:bodyPr/>
          <a:lstStyle/>
          <a:p>
            <a:pPr eaLnBrk="1" hangingPunct="1"/>
            <a:r>
              <a:rPr lang="en-US" dirty="0" smtClean="0"/>
              <a:t>Background</a:t>
            </a:r>
          </a:p>
        </p:txBody>
      </p:sp>
      <p:sp>
        <p:nvSpPr>
          <p:cNvPr id="6147" name="Rectangle 3"/>
          <p:cNvSpPr>
            <a:spLocks noGrp="1" noChangeArrowheads="1"/>
          </p:cNvSpPr>
          <p:nvPr>
            <p:ph type="body" idx="1"/>
          </p:nvPr>
        </p:nvSpPr>
        <p:spPr>
          <a:xfrm>
            <a:off x="498474" y="1493838"/>
            <a:ext cx="8369953" cy="4816475"/>
          </a:xfrm>
        </p:spPr>
        <p:txBody>
          <a:bodyPr/>
          <a:lstStyle/>
          <a:p>
            <a:pPr eaLnBrk="1" hangingPunct="1">
              <a:spcBef>
                <a:spcPct val="50000"/>
              </a:spcBef>
            </a:pPr>
            <a:r>
              <a:rPr lang="en-US" sz="2800" b="0" dirty="0" smtClean="0"/>
              <a:t>Initial EIPC Scope of Activities adopted Dec 2009</a:t>
            </a:r>
          </a:p>
          <a:p>
            <a:pPr eaLnBrk="1" hangingPunct="1">
              <a:spcBef>
                <a:spcPct val="50000"/>
              </a:spcBef>
            </a:pPr>
            <a:r>
              <a:rPr lang="en-US" sz="2800" b="0" dirty="0" smtClean="0"/>
              <a:t>Non-grant work in 2013</a:t>
            </a:r>
          </a:p>
          <a:p>
            <a:pPr lvl="1" eaLnBrk="1" hangingPunct="1">
              <a:spcBef>
                <a:spcPct val="50000"/>
              </a:spcBef>
            </a:pPr>
            <a:r>
              <a:rPr lang="en-US" sz="2000" b="0" dirty="0" smtClean="0"/>
              <a:t>Roll-up analysis of the Planning Authority’s (PA) plans to find possible changes that will improve their efficiency and effectiveness</a:t>
            </a:r>
          </a:p>
          <a:p>
            <a:pPr lvl="1" eaLnBrk="1" hangingPunct="1">
              <a:spcBef>
                <a:spcPct val="50000"/>
              </a:spcBef>
            </a:pPr>
            <a:r>
              <a:rPr lang="en-US" sz="2000" b="0" dirty="0" smtClean="0"/>
              <a:t>Result of this analysis available for consideration in regional and inter-regional planning processes</a:t>
            </a:r>
          </a:p>
          <a:p>
            <a:pPr lvl="1" eaLnBrk="1" hangingPunct="1">
              <a:spcBef>
                <a:spcPct val="50000"/>
              </a:spcBef>
            </a:pPr>
            <a:r>
              <a:rPr lang="en-US" sz="2000" b="0" dirty="0" smtClean="0"/>
              <a:t>Perform a defined number of scenarios/sensitivities against the roll-up model</a:t>
            </a:r>
          </a:p>
          <a:p>
            <a:pPr lvl="1" eaLnBrk="1" hangingPunct="1">
              <a:spcBef>
                <a:spcPct val="50000"/>
              </a:spcBef>
            </a:pPr>
            <a:r>
              <a:rPr lang="en-US" sz="2000" b="0" dirty="0" smtClean="0"/>
              <a:t>Separate from the DOE-funded Gas-Electric System Interface Study</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66738" y="694540"/>
            <a:ext cx="8277225" cy="696110"/>
          </a:xfrm>
        </p:spPr>
        <p:txBody>
          <a:bodyPr/>
          <a:lstStyle/>
          <a:p>
            <a:pPr eaLnBrk="1" hangingPunct="1"/>
            <a:r>
              <a:rPr lang="en-US" dirty="0" smtClean="0"/>
              <a:t>System Model</a:t>
            </a:r>
          </a:p>
        </p:txBody>
      </p:sp>
      <p:sp>
        <p:nvSpPr>
          <p:cNvPr id="6147" name="Rectangle 3"/>
          <p:cNvSpPr>
            <a:spLocks noGrp="1" noChangeArrowheads="1"/>
          </p:cNvSpPr>
          <p:nvPr>
            <p:ph type="body" idx="1"/>
          </p:nvPr>
        </p:nvSpPr>
        <p:spPr>
          <a:xfrm>
            <a:off x="498474" y="1493838"/>
            <a:ext cx="8420057" cy="4816475"/>
          </a:xfrm>
        </p:spPr>
        <p:txBody>
          <a:bodyPr/>
          <a:lstStyle/>
          <a:p>
            <a:pPr eaLnBrk="1" hangingPunct="1">
              <a:spcBef>
                <a:spcPct val="50000"/>
              </a:spcBef>
            </a:pPr>
            <a:r>
              <a:rPr lang="en-US" b="0" dirty="0" smtClean="0"/>
              <a:t>Steady-State Modeling Load-Flow Working Group (SSMLFWG) responsibilities:</a:t>
            </a:r>
          </a:p>
          <a:p>
            <a:pPr lvl="1" eaLnBrk="1" hangingPunct="1">
              <a:spcBef>
                <a:spcPct val="50000"/>
              </a:spcBef>
            </a:pPr>
            <a:r>
              <a:rPr lang="en-US" b="0" dirty="0" smtClean="0"/>
              <a:t>Create and modify steady-state load-flow models</a:t>
            </a:r>
          </a:p>
          <a:p>
            <a:pPr lvl="2" eaLnBrk="1" hangingPunct="1">
              <a:spcBef>
                <a:spcPct val="50000"/>
              </a:spcBef>
            </a:pPr>
            <a:r>
              <a:rPr lang="en-US" b="0" dirty="0" smtClean="0"/>
              <a:t>Develop 2018 and 2023 summer peak models</a:t>
            </a:r>
          </a:p>
          <a:p>
            <a:pPr lvl="2" eaLnBrk="1" hangingPunct="1">
              <a:spcBef>
                <a:spcPct val="50000"/>
              </a:spcBef>
            </a:pPr>
            <a:r>
              <a:rPr lang="en-US" b="0" dirty="0" smtClean="0"/>
              <a:t>Prepare 2018 and 2023 roll-up documentation</a:t>
            </a:r>
          </a:p>
          <a:p>
            <a:pPr lvl="1" eaLnBrk="1" hangingPunct="1">
              <a:spcBef>
                <a:spcPct val="50000"/>
              </a:spcBef>
            </a:pPr>
            <a:r>
              <a:rPr lang="en-US" b="0" dirty="0" smtClean="0"/>
              <a:t>Conduct steady-state load-flow analysis</a:t>
            </a:r>
          </a:p>
          <a:p>
            <a:pPr lvl="1" eaLnBrk="1" hangingPunct="1">
              <a:spcBef>
                <a:spcPct val="50000"/>
              </a:spcBef>
            </a:pPr>
            <a:r>
              <a:rPr lang="en-US" b="0" dirty="0" smtClean="0"/>
              <a:t>Identify any reliability enhancements needed</a:t>
            </a:r>
          </a:p>
          <a:p>
            <a:pPr lvl="1" eaLnBrk="1" hangingPunct="1">
              <a:spcBef>
                <a:spcPct val="50000"/>
              </a:spcBef>
            </a:pPr>
            <a:r>
              <a:rPr lang="en-US" b="0" dirty="0" smtClean="0"/>
              <a:t>Perform transfer analysis</a:t>
            </a:r>
          </a:p>
          <a:p>
            <a:pPr lvl="1" eaLnBrk="1" hangingPunct="1">
              <a:spcBef>
                <a:spcPct val="50000"/>
              </a:spcBef>
            </a:pPr>
            <a:r>
              <a:rPr lang="en-US" b="0" dirty="0" smtClean="0"/>
              <a:t>Prepare roll-up report</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66738" y="694540"/>
            <a:ext cx="8277225" cy="696110"/>
          </a:xfrm>
        </p:spPr>
        <p:txBody>
          <a:bodyPr/>
          <a:lstStyle/>
          <a:p>
            <a:pPr eaLnBrk="1" hangingPunct="1"/>
            <a:r>
              <a:rPr lang="en-US" dirty="0" smtClean="0"/>
              <a:t>System Model Assumptions</a:t>
            </a:r>
          </a:p>
        </p:txBody>
      </p:sp>
      <p:sp>
        <p:nvSpPr>
          <p:cNvPr id="6147" name="Rectangle 3"/>
          <p:cNvSpPr>
            <a:spLocks noGrp="1" noChangeArrowheads="1"/>
          </p:cNvSpPr>
          <p:nvPr>
            <p:ph type="body" idx="1"/>
          </p:nvPr>
        </p:nvSpPr>
        <p:spPr>
          <a:xfrm>
            <a:off x="498474" y="1493838"/>
            <a:ext cx="8470162" cy="4816475"/>
          </a:xfrm>
        </p:spPr>
        <p:txBody>
          <a:bodyPr/>
          <a:lstStyle/>
          <a:p>
            <a:pPr eaLnBrk="1" hangingPunct="1">
              <a:spcBef>
                <a:spcPct val="50000"/>
              </a:spcBef>
            </a:pPr>
            <a:r>
              <a:rPr lang="en-US" b="0" dirty="0" smtClean="0"/>
              <a:t>Case Overview</a:t>
            </a:r>
          </a:p>
          <a:p>
            <a:pPr lvl="1" eaLnBrk="1" hangingPunct="1">
              <a:spcBef>
                <a:spcPct val="50000"/>
              </a:spcBef>
            </a:pPr>
            <a:r>
              <a:rPr lang="en-US" b="0" dirty="0" smtClean="0"/>
              <a:t>“Snapshot” of summer peak conditions (2018 and 2023)</a:t>
            </a:r>
          </a:p>
          <a:p>
            <a:pPr lvl="1" eaLnBrk="1" hangingPunct="1">
              <a:spcBef>
                <a:spcPct val="50000"/>
              </a:spcBef>
            </a:pPr>
            <a:r>
              <a:rPr lang="en-US" b="0" dirty="0" smtClean="0"/>
              <a:t>Single demand level and generation dispatch</a:t>
            </a:r>
          </a:p>
          <a:p>
            <a:pPr lvl="1" eaLnBrk="1" hangingPunct="1">
              <a:spcBef>
                <a:spcPct val="50000"/>
              </a:spcBef>
            </a:pPr>
            <a:r>
              <a:rPr lang="en-US" b="0" dirty="0" smtClean="0"/>
              <a:t>Based on 2012 ERAG MMWG </a:t>
            </a:r>
            <a:r>
              <a:rPr lang="en-US" b="0" dirty="0" err="1" smtClean="0"/>
              <a:t>powerflow</a:t>
            </a:r>
            <a:r>
              <a:rPr lang="en-US" b="0" dirty="0" smtClean="0"/>
              <a:t> case</a:t>
            </a:r>
          </a:p>
          <a:p>
            <a:pPr lvl="2" eaLnBrk="1" hangingPunct="1">
              <a:spcBef>
                <a:spcPct val="50000"/>
              </a:spcBef>
            </a:pPr>
            <a:r>
              <a:rPr lang="en-US" b="0" dirty="0" smtClean="0"/>
              <a:t>Uses an established annual base case development process</a:t>
            </a:r>
          </a:p>
          <a:p>
            <a:pPr lvl="1" eaLnBrk="1" hangingPunct="1">
              <a:spcBef>
                <a:spcPct val="50000"/>
              </a:spcBef>
            </a:pPr>
            <a:r>
              <a:rPr lang="en-US" b="0" dirty="0" smtClean="0"/>
              <a:t>Models all existing and approved transmission elements above 161 kV</a:t>
            </a:r>
          </a:p>
          <a:p>
            <a:pPr lvl="2" eaLnBrk="1" hangingPunct="1">
              <a:spcBef>
                <a:spcPct val="50000"/>
              </a:spcBef>
            </a:pPr>
            <a:r>
              <a:rPr lang="en-US" b="0" dirty="0" smtClean="0"/>
              <a:t>PAs may add planned and proposed facilities</a:t>
            </a:r>
          </a:p>
          <a:p>
            <a:pPr lvl="1" eaLnBrk="1" hangingPunct="1">
              <a:spcBef>
                <a:spcPct val="50000"/>
              </a:spcBef>
            </a:pPr>
            <a:r>
              <a:rPr lang="en-US" b="0" dirty="0" smtClean="0"/>
              <a:t>Secured for N-1</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66738" y="694540"/>
            <a:ext cx="8277225" cy="696110"/>
          </a:xfrm>
        </p:spPr>
        <p:txBody>
          <a:bodyPr/>
          <a:lstStyle/>
          <a:p>
            <a:pPr eaLnBrk="1" hangingPunct="1"/>
            <a:r>
              <a:rPr lang="en-US" dirty="0" smtClean="0"/>
              <a:t>System Model Assumptions</a:t>
            </a:r>
          </a:p>
        </p:txBody>
      </p:sp>
      <p:sp>
        <p:nvSpPr>
          <p:cNvPr id="6147" name="Rectangle 3"/>
          <p:cNvSpPr>
            <a:spLocks noGrp="1" noChangeArrowheads="1"/>
          </p:cNvSpPr>
          <p:nvPr>
            <p:ph type="body" idx="1"/>
          </p:nvPr>
        </p:nvSpPr>
        <p:spPr>
          <a:xfrm>
            <a:off x="498474" y="1493838"/>
            <a:ext cx="8420057" cy="4816475"/>
          </a:xfrm>
        </p:spPr>
        <p:txBody>
          <a:bodyPr/>
          <a:lstStyle/>
          <a:p>
            <a:pPr eaLnBrk="1" hangingPunct="1">
              <a:spcBef>
                <a:spcPct val="50000"/>
              </a:spcBef>
            </a:pPr>
            <a:r>
              <a:rPr lang="en-US" b="0" dirty="0" smtClean="0"/>
              <a:t>Load Forecast</a:t>
            </a:r>
          </a:p>
          <a:p>
            <a:pPr lvl="1" eaLnBrk="1" hangingPunct="1">
              <a:spcBef>
                <a:spcPct val="50000"/>
              </a:spcBef>
            </a:pPr>
            <a:r>
              <a:rPr lang="en-US" b="0" dirty="0" smtClean="0"/>
              <a:t>Based on 50/50 load forecast by each PA</a:t>
            </a:r>
          </a:p>
          <a:p>
            <a:pPr lvl="1" eaLnBrk="1" hangingPunct="1">
              <a:spcBef>
                <a:spcPct val="50000"/>
              </a:spcBef>
            </a:pPr>
            <a:r>
              <a:rPr lang="en-US" b="0" dirty="0" smtClean="0"/>
              <a:t>Average NYCA annual growth rate of 0.96% through 2023</a:t>
            </a:r>
          </a:p>
          <a:p>
            <a:pPr lvl="1" eaLnBrk="1" hangingPunct="1">
              <a:spcBef>
                <a:spcPct val="50000"/>
              </a:spcBef>
            </a:pPr>
            <a:r>
              <a:rPr lang="en-US" b="0" dirty="0" smtClean="0"/>
              <a:t>Economic growth and conservation modeled varies across the Eastern Interconnection (EI)</a:t>
            </a:r>
          </a:p>
          <a:p>
            <a:pPr lvl="1" eaLnBrk="1" hangingPunct="1">
              <a:spcBef>
                <a:spcPct val="50000"/>
              </a:spcBef>
            </a:pPr>
            <a:r>
              <a:rPr lang="en-US" b="0" dirty="0" smtClean="0"/>
              <a:t>No expectation of growth consistency across EI</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66738" y="694540"/>
            <a:ext cx="8277225" cy="696110"/>
          </a:xfrm>
        </p:spPr>
        <p:txBody>
          <a:bodyPr/>
          <a:lstStyle/>
          <a:p>
            <a:pPr eaLnBrk="1" hangingPunct="1"/>
            <a:r>
              <a:rPr lang="en-US" dirty="0" smtClean="0"/>
              <a:t>System Model Assumptions</a:t>
            </a:r>
          </a:p>
        </p:txBody>
      </p:sp>
      <p:sp>
        <p:nvSpPr>
          <p:cNvPr id="6147" name="Rectangle 3"/>
          <p:cNvSpPr>
            <a:spLocks noGrp="1" noChangeArrowheads="1"/>
          </p:cNvSpPr>
          <p:nvPr>
            <p:ph type="body" idx="1"/>
          </p:nvPr>
        </p:nvSpPr>
        <p:spPr>
          <a:xfrm>
            <a:off x="498474" y="1493838"/>
            <a:ext cx="8420057" cy="4816475"/>
          </a:xfrm>
        </p:spPr>
        <p:txBody>
          <a:bodyPr/>
          <a:lstStyle/>
          <a:p>
            <a:pPr eaLnBrk="1" hangingPunct="1">
              <a:spcBef>
                <a:spcPct val="50000"/>
              </a:spcBef>
            </a:pPr>
            <a:r>
              <a:rPr lang="en-US" b="0" dirty="0" smtClean="0"/>
              <a:t>Energy Efficiency and Demand Response</a:t>
            </a:r>
          </a:p>
          <a:p>
            <a:pPr lvl="1" eaLnBrk="1" hangingPunct="1">
              <a:spcBef>
                <a:spcPct val="50000"/>
              </a:spcBef>
            </a:pPr>
            <a:r>
              <a:rPr lang="en-US" b="0" dirty="0" smtClean="0"/>
              <a:t>Energy Efficiency is generally included in each PA’s load forecast</a:t>
            </a:r>
          </a:p>
          <a:p>
            <a:pPr lvl="1" eaLnBrk="1" hangingPunct="1">
              <a:spcBef>
                <a:spcPct val="50000"/>
              </a:spcBef>
            </a:pPr>
            <a:r>
              <a:rPr lang="en-US" b="0" dirty="0" smtClean="0"/>
              <a:t>Controllable demand-side management (interruptible loads) is generally not included in load forecasts</a:t>
            </a:r>
          </a:p>
          <a:p>
            <a:pPr lvl="1" eaLnBrk="1" hangingPunct="1">
              <a:spcBef>
                <a:spcPct val="50000"/>
              </a:spcBef>
            </a:pPr>
            <a:r>
              <a:rPr lang="en-US" b="0" dirty="0" smtClean="0"/>
              <a:t>Uncontrolled demand-side management (peak shaving) is reflected where applicable</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66738" y="694540"/>
            <a:ext cx="8277225" cy="696110"/>
          </a:xfrm>
        </p:spPr>
        <p:txBody>
          <a:bodyPr/>
          <a:lstStyle/>
          <a:p>
            <a:pPr eaLnBrk="1" hangingPunct="1"/>
            <a:r>
              <a:rPr lang="en-US" dirty="0" smtClean="0"/>
              <a:t>System Model Assumptions</a:t>
            </a:r>
          </a:p>
        </p:txBody>
      </p:sp>
      <p:sp>
        <p:nvSpPr>
          <p:cNvPr id="6147" name="Rectangle 3"/>
          <p:cNvSpPr>
            <a:spLocks noGrp="1" noChangeArrowheads="1"/>
          </p:cNvSpPr>
          <p:nvPr>
            <p:ph type="body" idx="1"/>
          </p:nvPr>
        </p:nvSpPr>
        <p:spPr>
          <a:xfrm>
            <a:off x="498474" y="1493838"/>
            <a:ext cx="8269745" cy="4816475"/>
          </a:xfrm>
        </p:spPr>
        <p:txBody>
          <a:bodyPr/>
          <a:lstStyle/>
          <a:p>
            <a:pPr eaLnBrk="1" hangingPunct="1">
              <a:spcBef>
                <a:spcPct val="50000"/>
              </a:spcBef>
            </a:pPr>
            <a:r>
              <a:rPr lang="en-US" b="0" dirty="0" smtClean="0"/>
              <a:t>Scheduled Area Interchange</a:t>
            </a:r>
          </a:p>
          <a:p>
            <a:pPr lvl="1" eaLnBrk="1" hangingPunct="1">
              <a:spcBef>
                <a:spcPct val="50000"/>
              </a:spcBef>
            </a:pPr>
            <a:r>
              <a:rPr lang="en-US" b="0" dirty="0" smtClean="0"/>
              <a:t>Area Interchange is the net sale or purchase of power between Balancing Authorities</a:t>
            </a:r>
          </a:p>
          <a:p>
            <a:pPr lvl="1" eaLnBrk="1" hangingPunct="1">
              <a:spcBef>
                <a:spcPct val="50000"/>
              </a:spcBef>
            </a:pPr>
            <a:r>
              <a:rPr lang="en-US" b="0" dirty="0" smtClean="0"/>
              <a:t>Long-term firm transmission service is modeled</a:t>
            </a:r>
          </a:p>
          <a:p>
            <a:pPr lvl="1" eaLnBrk="1" hangingPunct="1">
              <a:spcBef>
                <a:spcPct val="50000"/>
              </a:spcBef>
            </a:pPr>
            <a:r>
              <a:rPr lang="en-US" b="0" dirty="0" smtClean="0"/>
              <a:t>Long-term is &gt; 1 year in terms of transmission service</a:t>
            </a:r>
          </a:p>
          <a:p>
            <a:pPr lvl="1" eaLnBrk="1" hangingPunct="1">
              <a:spcBef>
                <a:spcPct val="50000"/>
              </a:spcBef>
            </a:pPr>
            <a:r>
              <a:rPr lang="en-US" b="0" dirty="0" smtClean="0"/>
              <a:t>Interchanges are generally consistent with ERAG MMWG</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66738" y="694540"/>
            <a:ext cx="8277225" cy="696110"/>
          </a:xfrm>
        </p:spPr>
        <p:txBody>
          <a:bodyPr/>
          <a:lstStyle/>
          <a:p>
            <a:pPr eaLnBrk="1" hangingPunct="1"/>
            <a:r>
              <a:rPr lang="en-US" dirty="0" smtClean="0"/>
              <a:t>System Model Assumptions</a:t>
            </a:r>
          </a:p>
        </p:txBody>
      </p:sp>
      <p:sp>
        <p:nvSpPr>
          <p:cNvPr id="6147" name="Rectangle 3"/>
          <p:cNvSpPr>
            <a:spLocks noGrp="1" noChangeArrowheads="1"/>
          </p:cNvSpPr>
          <p:nvPr>
            <p:ph type="body" idx="1"/>
          </p:nvPr>
        </p:nvSpPr>
        <p:spPr>
          <a:xfrm>
            <a:off x="498474" y="1493838"/>
            <a:ext cx="8269745" cy="4816475"/>
          </a:xfrm>
        </p:spPr>
        <p:txBody>
          <a:bodyPr/>
          <a:lstStyle/>
          <a:p>
            <a:pPr eaLnBrk="1" hangingPunct="1">
              <a:spcBef>
                <a:spcPct val="50000"/>
              </a:spcBef>
            </a:pPr>
            <a:r>
              <a:rPr lang="en-US" b="0" dirty="0" smtClean="0"/>
              <a:t>Generation Dispatch</a:t>
            </a:r>
          </a:p>
          <a:p>
            <a:pPr lvl="1" eaLnBrk="1" hangingPunct="1">
              <a:spcBef>
                <a:spcPct val="50000"/>
              </a:spcBef>
            </a:pPr>
            <a:r>
              <a:rPr lang="en-US" b="0" dirty="0" smtClean="0"/>
              <a:t>Base case generation dispatch is set according to the internal assumptions and procedures of each PA</a:t>
            </a:r>
          </a:p>
          <a:p>
            <a:pPr lvl="1" eaLnBrk="1" hangingPunct="1">
              <a:spcBef>
                <a:spcPct val="50000"/>
              </a:spcBef>
            </a:pPr>
            <a:r>
              <a:rPr lang="en-US" b="0" dirty="0" smtClean="0"/>
              <a:t>Generally uses economic dispatch or typical market dispatch for peak conditions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nyiso_standard">
  <a:themeElements>
    <a:clrScheme name="nyiso_standar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yiso_standard">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bg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bg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lnDef>
  </a:objectDefaults>
  <a:extraClrSchemeLst>
    <a:extraClrScheme>
      <a:clrScheme name="nyiso_standar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yiso_standar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yiso_standar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yiso_standar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yiso_standar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yiso_standar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yiso_standar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yiso_standar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yiso_standar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yiso_standar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yiso_standar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yiso_standar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nyiso_standard">
  <a:themeElements>
    <a:clrScheme name="1_nyiso_standar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nyiso_standard">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bg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bg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lnDef>
  </a:objectDefaults>
  <a:extraClrSchemeLst>
    <a:extraClrScheme>
      <a:clrScheme name="1_nyiso_standar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nyiso_standar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nyiso_standar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nyiso_standar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nyiso_standar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nyiso_standar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nyiso_standar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nyiso_standar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nyiso_standar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nyiso_standar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nyiso_standar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nyiso_standar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0F2E78606C1374B8FA69B30D0C06847" ma:contentTypeVersion="1" ma:contentTypeDescription="Create a new document." ma:contentTypeScope="" ma:versionID="cda86c6f4119ca107186c4aa255b5ad2">
  <xsd:schema xmlns:xsd="http://www.w3.org/2001/XMLSchema" xmlns:p="http://schemas.microsoft.com/office/2006/metadata/properties" xmlns:ns2="6f727d7f-a419-4e96-be09-70412722e266" targetNamespace="http://schemas.microsoft.com/office/2006/metadata/properties" ma:root="true" ma:fieldsID="9290e290e844f212894e8e8b5908841f" ns2:_="">
    <xsd:import namespace="6f727d7f-a419-4e96-be09-70412722e266"/>
    <xsd:element name="properties">
      <xsd:complexType>
        <xsd:sequence>
          <xsd:element name="documentManagement">
            <xsd:complexType>
              <xsd:all>
                <xsd:element ref="ns2:DocumetPurpose" minOccurs="0"/>
              </xsd:all>
            </xsd:complexType>
          </xsd:element>
        </xsd:sequence>
      </xsd:complexType>
    </xsd:element>
  </xsd:schema>
  <xsd:schema xmlns:xsd="http://www.w3.org/2001/XMLSchema" xmlns:dms="http://schemas.microsoft.com/office/2006/documentManagement/types" targetNamespace="6f727d7f-a419-4e96-be09-70412722e266" elementFormDefault="qualified">
    <xsd:import namespace="http://schemas.microsoft.com/office/2006/documentManagement/types"/>
    <xsd:element name="DocumetPurpose" ma:index="8" nillable="true" ma:displayName="DocumentPurpose" ma:default="Publications and Documents" ma:format="Dropdown" ma:internalName="DocumetPurpose">
      <xsd:simpleType>
        <xsd:restriction base="dms:Choice">
          <xsd:enumeration value="Publications and Documents"/>
          <xsd:enumeration value="Announcements"/>
          <xsd:enumeration value="Forums and Speaking Engagements"/>
          <xsd:enumeration value="Goals and Mission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DocumetPurpose xmlns="6f727d7f-a419-4e96-be09-70412722e266">Publications and Documents</DocumetPurpose>
  </documentManagement>
</p:properties>
</file>

<file path=customXml/itemProps1.xml><?xml version="1.0" encoding="utf-8"?>
<ds:datastoreItem xmlns:ds="http://schemas.openxmlformats.org/officeDocument/2006/customXml" ds:itemID="{03B6BB89-53E5-40B7-9C8D-EE7812CDF6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727d7f-a419-4e96-be09-70412722e266"/>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D02CC81F-F4E9-4820-9D63-5769B40BFE32}">
  <ds:schemaRefs>
    <ds:schemaRef ds:uri="http://schemas.microsoft.com/sharepoint/v3/contenttype/forms"/>
  </ds:schemaRefs>
</ds:datastoreItem>
</file>

<file path=customXml/itemProps3.xml><?xml version="1.0" encoding="utf-8"?>
<ds:datastoreItem xmlns:ds="http://schemas.openxmlformats.org/officeDocument/2006/customXml" ds:itemID="{01C09CA2-5729-45FD-A389-FDCF85078D8D}">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6f727d7f-a419-4e96-be09-70412722e266"/>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5494</TotalTime>
  <Words>1077</Words>
  <Application>Microsoft Office PowerPoint</Application>
  <PresentationFormat>On-screen Show (4:3)</PresentationFormat>
  <Paragraphs>132</Paragraphs>
  <Slides>19</Slides>
  <Notes>19</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nyiso_standard</vt:lpstr>
      <vt:lpstr>1_nyiso_standard</vt:lpstr>
      <vt:lpstr>EIPC Roll-Up Powerflow Model</vt:lpstr>
      <vt:lpstr>Agenda</vt:lpstr>
      <vt:lpstr>Background</vt:lpstr>
      <vt:lpstr>System Model</vt:lpstr>
      <vt:lpstr>System Model Assumptions</vt:lpstr>
      <vt:lpstr>System Model Assumptions</vt:lpstr>
      <vt:lpstr>System Model Assumptions</vt:lpstr>
      <vt:lpstr>System Model Assumptions</vt:lpstr>
      <vt:lpstr>System Model Assumptions</vt:lpstr>
      <vt:lpstr>System Model Assumptions</vt:lpstr>
      <vt:lpstr>System Model Assumptions</vt:lpstr>
      <vt:lpstr>System Model Assumptions</vt:lpstr>
      <vt:lpstr>Gap Analysis</vt:lpstr>
      <vt:lpstr>Inter-Area Enhancements</vt:lpstr>
      <vt:lpstr>Next Steps</vt:lpstr>
      <vt:lpstr>Next Steps</vt:lpstr>
      <vt:lpstr>Next Steps</vt:lpstr>
      <vt:lpstr>EIPC Supporting Activities</vt:lpstr>
      <vt:lpstr>Slide 19</vt:lpstr>
    </vt:vector>
  </TitlesOfParts>
  <Company>NYISO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NYISO Standard Template Presentation to Market Participants</dc:title>
  <dc:creator>Employee</dc:creator>
  <cp:lastModifiedBy>smithz</cp:lastModifiedBy>
  <cp:revision>182</cp:revision>
  <dcterms:created xsi:type="dcterms:W3CDTF">2009-01-22T22:17:54Z</dcterms:created>
  <dcterms:modified xsi:type="dcterms:W3CDTF">2013-11-20T13:05:55Z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0x010100F0F2E78606C1374B8FA69B30D0C06847</vt:lpwstr>
  </property>
  <property fmtid="{D5CDD505-2E9C-101B-9397-08002B2CF9AE}" pid="4" name="_AdHocReviewCycleID">
    <vt:i4>474580301</vt:i4>
  </property>
  <property fmtid="{D5CDD505-2E9C-101B-9397-08002B2CF9AE}" pid="5" name="_NewReviewCycle">
    <vt:lpwstr/>
  </property>
  <property fmtid="{D5CDD505-2E9C-101B-9397-08002B2CF9AE}" pid="6" name="_EmailSubject">
    <vt:lpwstr>Posting please - Thursday No 1</vt:lpwstr>
  </property>
  <property fmtid="{D5CDD505-2E9C-101B-9397-08002B2CF9AE}" pid="7" name="_AuthorEmail">
    <vt:lpwstr>isgrant@tva.gov</vt:lpwstr>
  </property>
  <property fmtid="{D5CDD505-2E9C-101B-9397-08002B2CF9AE}" pid="8" name="_AuthorEmailDisplayName">
    <vt:lpwstr>Grant, Ian S</vt:lpwstr>
  </property>
  <property fmtid="{D5CDD505-2E9C-101B-9397-08002B2CF9AE}" pid="9" name="DocumetPurpose">
    <vt:lpwstr>Publications and Documents</vt:lpwstr>
  </property>
  <property fmtid="{D5CDD505-2E9C-101B-9397-08002B2CF9AE}" pid="10" name="_PreviousAdHocReviewCycleID">
    <vt:i4>-903714017</vt:i4>
  </property>
</Properties>
</file>